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22"/>
          <p:cNvSpPr txBox="1"/>
          <p:nvPr>
            <p:ph type="ctrTitle"/>
          </p:nvPr>
        </p:nvSpPr>
        <p:spPr>
          <a:xfrm>
            <a:off x="1400175" y="1122363"/>
            <a:ext cx="9544049"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Quattrocento Sans"/>
              <a:buNone/>
            </a:pPr>
            <a:r>
              <a:rPr b="1" lang="en-US" sz="5400">
                <a:solidFill>
                  <a:schemeClr val="lt1"/>
                </a:solidFill>
                <a:latin typeface="Quattrocento Sans"/>
                <a:ea typeface="Quattrocento Sans"/>
                <a:cs typeface="Quattrocento Sans"/>
                <a:sym typeface="Quattrocento Sans"/>
              </a:rPr>
              <a:t>THANK YOU FOR LISTENING</a:t>
            </a:r>
            <a:endParaRPr b="1" sz="5400">
              <a:solidFill>
                <a:schemeClr val="lt1"/>
              </a:solidFill>
              <a:latin typeface="Quattrocento Sans"/>
              <a:ea typeface="Quattrocento Sans"/>
              <a:cs typeface="Quattrocento Sans"/>
              <a:sym typeface="Quattrocento Sans"/>
            </a:endParaRPr>
          </a:p>
        </p:txBody>
      </p:sp>
      <p:sp>
        <p:nvSpPr>
          <p:cNvPr id="231" name="Google Shape;231;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solidFill>
                  <a:schemeClr val="lt1"/>
                </a:solidFill>
                <a:latin typeface="Quattrocento Sans"/>
                <a:ea typeface="Quattrocento Sans"/>
                <a:cs typeface="Quattrocento Sans"/>
                <a:sym typeface="Quattrocento Sans"/>
              </a:rPr>
              <a:t>And welcome to ChainCircle!</a:t>
            </a:r>
            <a:endParaRPr>
              <a:solidFill>
                <a:schemeClr val="lt1"/>
              </a:solidFill>
              <a:latin typeface="Quattrocento Sans"/>
              <a:ea typeface="Quattrocento Sans"/>
              <a:cs typeface="Quattrocento Sans"/>
              <a:sym typeface="Quattrocento Sans"/>
            </a:endParaRPr>
          </a:p>
        </p:txBody>
      </p:sp>
      <p:pic>
        <p:nvPicPr>
          <p:cNvPr id="232" name="Google Shape;232;p22"/>
          <p:cNvPicPr preferRelativeResize="0"/>
          <p:nvPr/>
        </p:nvPicPr>
        <p:blipFill rotWithShape="1">
          <a:blip r:embed="rId4">
            <a:alphaModFix/>
          </a:blip>
          <a:srcRect b="0" l="0" r="0" t="0"/>
          <a:stretch/>
        </p:blipFill>
        <p:spPr>
          <a:xfrm>
            <a:off x="3629171" y="5679561"/>
            <a:ext cx="5086205" cy="13784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INTRODUCTION</a:t>
            </a:r>
            <a:endParaRPr/>
          </a:p>
        </p:txBody>
      </p:sp>
      <p:grpSp>
        <p:nvGrpSpPr>
          <p:cNvPr id="89" name="Google Shape;89;p14"/>
          <p:cNvGrpSpPr/>
          <p:nvPr/>
        </p:nvGrpSpPr>
        <p:grpSpPr>
          <a:xfrm>
            <a:off x="6112288" y="1692688"/>
            <a:ext cx="4606098" cy="4606098"/>
            <a:chOff x="940213" y="2000"/>
            <a:chExt cx="4606098" cy="4606098"/>
          </a:xfrm>
        </p:grpSpPr>
        <p:sp>
          <p:nvSpPr>
            <p:cNvPr id="90" name="Google Shape;90;p14"/>
            <p:cNvSpPr/>
            <p:nvPr/>
          </p:nvSpPr>
          <p:spPr>
            <a:xfrm>
              <a:off x="1470005" y="531792"/>
              <a:ext cx="3546513" cy="3546513"/>
            </a:xfrm>
            <a:prstGeom prst="blockArc">
              <a:avLst>
                <a:gd fmla="val 10800000" name="adj1"/>
                <a:gd fmla="val 16200000" name="adj2"/>
                <a:gd fmla="val 4636" name="adj3"/>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1470005" y="531792"/>
              <a:ext cx="3546513" cy="3546513"/>
            </a:xfrm>
            <a:prstGeom prst="blockArc">
              <a:avLst>
                <a:gd fmla="val 5400000" name="adj1"/>
                <a:gd fmla="val 10800000" name="adj2"/>
                <a:gd fmla="val 4636" name="adj3"/>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1470005" y="531792"/>
              <a:ext cx="3546513" cy="3546513"/>
            </a:xfrm>
            <a:prstGeom prst="blockArc">
              <a:avLst>
                <a:gd fmla="val 0" name="adj1"/>
                <a:gd fmla="val 5400000" name="adj2"/>
                <a:gd fmla="val 4636" name="adj3"/>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1470005" y="531792"/>
              <a:ext cx="3546513" cy="3546513"/>
            </a:xfrm>
            <a:prstGeom prst="blockArc">
              <a:avLst>
                <a:gd fmla="val 16200000" name="adj1"/>
                <a:gd fmla="val 0" name="adj2"/>
                <a:gd fmla="val 4636" name="adj3"/>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2427696" y="1489483"/>
              <a:ext cx="1631132" cy="1631132"/>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2666570" y="1728357"/>
              <a:ext cx="1153384" cy="1153384"/>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0" lang="en-US" sz="1300" u="none" cap="none" strike="noStrike">
                  <a:solidFill>
                    <a:schemeClr val="lt1"/>
                  </a:solidFill>
                  <a:latin typeface="Quattrocento Sans"/>
                  <a:ea typeface="Quattrocento Sans"/>
                  <a:cs typeface="Quattrocento Sans"/>
                  <a:sym typeface="Quattrocento Sans"/>
                </a:rPr>
                <a:t>CHAINCIRCLE</a:t>
              </a:r>
              <a:endParaRPr b="1" i="0" sz="1300" u="none" cap="none" strike="noStrike">
                <a:solidFill>
                  <a:schemeClr val="lt1"/>
                </a:solidFill>
                <a:latin typeface="Quattrocento Sans"/>
                <a:ea typeface="Quattrocento Sans"/>
                <a:cs typeface="Quattrocento Sans"/>
                <a:sym typeface="Quattrocento Sans"/>
              </a:endParaRPr>
            </a:p>
          </p:txBody>
        </p:sp>
        <p:sp>
          <p:nvSpPr>
            <p:cNvPr id="96" name="Google Shape;96;p14"/>
            <p:cNvSpPr/>
            <p:nvPr/>
          </p:nvSpPr>
          <p:spPr>
            <a:xfrm>
              <a:off x="2672365" y="2000"/>
              <a:ext cx="1141793" cy="1141793"/>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2839577" y="169212"/>
              <a:ext cx="807369" cy="80736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i="0" lang="en-US" sz="1200" u="none" cap="none" strike="noStrike">
                  <a:solidFill>
                    <a:schemeClr val="lt1"/>
                  </a:solidFill>
                  <a:latin typeface="Quattrocento Sans"/>
                  <a:ea typeface="Quattrocento Sans"/>
                  <a:cs typeface="Quattrocento Sans"/>
                  <a:sym typeface="Quattrocento Sans"/>
                </a:rPr>
                <a:t>Speed</a:t>
              </a:r>
              <a:endParaRPr b="1" i="0" sz="1200" u="none" cap="none" strike="noStrike">
                <a:solidFill>
                  <a:schemeClr val="lt1"/>
                </a:solidFill>
                <a:latin typeface="Quattrocento Sans"/>
                <a:ea typeface="Quattrocento Sans"/>
                <a:cs typeface="Quattrocento Sans"/>
                <a:sym typeface="Quattrocento Sans"/>
              </a:endParaRPr>
            </a:p>
          </p:txBody>
        </p:sp>
        <p:sp>
          <p:nvSpPr>
            <p:cNvPr id="98" name="Google Shape;98;p14"/>
            <p:cNvSpPr/>
            <p:nvPr/>
          </p:nvSpPr>
          <p:spPr>
            <a:xfrm>
              <a:off x="4404518" y="1734152"/>
              <a:ext cx="1141793" cy="1141793"/>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4571730" y="1901364"/>
              <a:ext cx="807369" cy="80736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i="0" lang="en-US" sz="1200" u="none" cap="none" strike="noStrike">
                  <a:solidFill>
                    <a:schemeClr val="lt1"/>
                  </a:solidFill>
                  <a:latin typeface="Quattrocento Sans"/>
                  <a:ea typeface="Quattrocento Sans"/>
                  <a:cs typeface="Quattrocento Sans"/>
                  <a:sym typeface="Quattrocento Sans"/>
                </a:rPr>
                <a:t>Scalability</a:t>
              </a:r>
              <a:endParaRPr b="1" i="0" sz="1200" u="none" cap="none" strike="noStrike">
                <a:solidFill>
                  <a:schemeClr val="lt1"/>
                </a:solidFill>
                <a:latin typeface="Quattrocento Sans"/>
                <a:ea typeface="Quattrocento Sans"/>
                <a:cs typeface="Quattrocento Sans"/>
                <a:sym typeface="Quattrocento Sans"/>
              </a:endParaRPr>
            </a:p>
          </p:txBody>
        </p:sp>
        <p:sp>
          <p:nvSpPr>
            <p:cNvPr id="100" name="Google Shape;100;p14"/>
            <p:cNvSpPr/>
            <p:nvPr/>
          </p:nvSpPr>
          <p:spPr>
            <a:xfrm>
              <a:off x="2672365" y="3466305"/>
              <a:ext cx="1141793" cy="1141793"/>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2839577" y="3633517"/>
              <a:ext cx="807369" cy="80736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i="0" lang="en-US" sz="1200" u="none" cap="none" strike="noStrike">
                  <a:solidFill>
                    <a:schemeClr val="lt1"/>
                  </a:solidFill>
                  <a:latin typeface="Quattrocento Sans"/>
                  <a:ea typeface="Quattrocento Sans"/>
                  <a:cs typeface="Quattrocento Sans"/>
                  <a:sym typeface="Quattrocento Sans"/>
                </a:rPr>
                <a:t>Customer Support</a:t>
              </a:r>
              <a:endParaRPr b="1" i="0" sz="1200" u="none" cap="none" strike="noStrike">
                <a:solidFill>
                  <a:schemeClr val="lt1"/>
                </a:solidFill>
                <a:latin typeface="Quattrocento Sans"/>
                <a:ea typeface="Quattrocento Sans"/>
                <a:cs typeface="Quattrocento Sans"/>
                <a:sym typeface="Quattrocento Sans"/>
              </a:endParaRPr>
            </a:p>
          </p:txBody>
        </p:sp>
        <p:sp>
          <p:nvSpPr>
            <p:cNvPr id="102" name="Google Shape;102;p14"/>
            <p:cNvSpPr/>
            <p:nvPr/>
          </p:nvSpPr>
          <p:spPr>
            <a:xfrm>
              <a:off x="940213" y="1734152"/>
              <a:ext cx="1141793" cy="1141793"/>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nvSpPr>
          <p:spPr>
            <a:xfrm>
              <a:off x="1107425" y="1901364"/>
              <a:ext cx="807369" cy="80736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i="0" lang="en-US" sz="1200" u="none" cap="none" strike="noStrike">
                  <a:solidFill>
                    <a:schemeClr val="lt1"/>
                  </a:solidFill>
                  <a:latin typeface="Quattrocento Sans"/>
                  <a:ea typeface="Quattrocento Sans"/>
                  <a:cs typeface="Quattrocento Sans"/>
                  <a:sym typeface="Quattrocento Sans"/>
                </a:rPr>
                <a:t>Safety</a:t>
              </a:r>
              <a:endParaRPr b="1" i="0" sz="1200" u="none" cap="none" strike="noStrike">
                <a:solidFill>
                  <a:schemeClr val="lt1"/>
                </a:solidFill>
                <a:latin typeface="Quattrocento Sans"/>
                <a:ea typeface="Quattrocento Sans"/>
                <a:cs typeface="Quattrocento Sans"/>
                <a:sym typeface="Quattrocento Sans"/>
              </a:endParaRPr>
            </a:p>
          </p:txBody>
        </p:sp>
      </p:grpSp>
      <p:grpSp>
        <p:nvGrpSpPr>
          <p:cNvPr id="104" name="Google Shape;104;p14"/>
          <p:cNvGrpSpPr/>
          <p:nvPr/>
        </p:nvGrpSpPr>
        <p:grpSpPr>
          <a:xfrm>
            <a:off x="304600" y="1692699"/>
            <a:ext cx="4476268" cy="4150394"/>
            <a:chOff x="0" y="8273"/>
            <a:chExt cx="3942806" cy="3422159"/>
          </a:xfrm>
        </p:grpSpPr>
        <p:sp>
          <p:nvSpPr>
            <p:cNvPr id="105" name="Google Shape;105;p14"/>
            <p:cNvSpPr/>
            <p:nvPr/>
          </p:nvSpPr>
          <p:spPr>
            <a:xfrm>
              <a:off x="0" y="8273"/>
              <a:ext cx="3942806" cy="167075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81560" y="89833"/>
              <a:ext cx="3779700" cy="1507500"/>
            </a:xfrm>
            <a:prstGeom prst="rect">
              <a:avLst/>
            </a:prstGeom>
            <a:noFill/>
            <a:ln>
              <a:noFill/>
            </a:ln>
          </p:spPr>
          <p:txBody>
            <a:bodyPr anchorCtr="0" anchor="ctr" bIns="68575" lIns="68575" spcFirstLastPara="1" rIns="68575" wrap="square" tIns="68575">
              <a:normAutofit/>
            </a:bodyPr>
            <a:lstStyle/>
            <a:p>
              <a:pPr indent="0" lvl="0" marL="0" marR="0" rtl="0" algn="l">
                <a:lnSpc>
                  <a:spcPct val="90000"/>
                </a:lnSpc>
                <a:spcBef>
                  <a:spcPts val="0"/>
                </a:spcBef>
                <a:spcAft>
                  <a:spcPts val="0"/>
                </a:spcAft>
                <a:buNone/>
              </a:pPr>
              <a:r>
                <a:rPr lang="en-US" sz="1800">
                  <a:solidFill>
                    <a:schemeClr val="lt1"/>
                  </a:solidFill>
                  <a:latin typeface="Quattrocento Sans"/>
                  <a:ea typeface="Quattrocento Sans"/>
                  <a:cs typeface="Quattrocento Sans"/>
                  <a:sym typeface="Quattrocento Sans"/>
                </a:rPr>
                <a:t>The current landscape for DApp and bot development presents significant hurdles. Developers often struggle to find viable monetization channels, while users face challenges in discovering and trusting new applications. </a:t>
              </a:r>
              <a:endParaRPr b="0" i="0" sz="1800" u="none" cap="none" strike="noStrike">
                <a:solidFill>
                  <a:schemeClr val="lt1"/>
                </a:solidFill>
                <a:latin typeface="Quattrocento Sans"/>
                <a:ea typeface="Quattrocento Sans"/>
                <a:cs typeface="Quattrocento Sans"/>
                <a:sym typeface="Quattrocento Sans"/>
              </a:endParaRPr>
            </a:p>
          </p:txBody>
        </p:sp>
        <p:sp>
          <p:nvSpPr>
            <p:cNvPr id="107" name="Google Shape;107;p14"/>
            <p:cNvSpPr/>
            <p:nvPr/>
          </p:nvSpPr>
          <p:spPr>
            <a:xfrm>
              <a:off x="0" y="1759673"/>
              <a:ext cx="3942806" cy="1670759"/>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81560" y="1841233"/>
              <a:ext cx="3779686" cy="1507639"/>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lt1"/>
                  </a:solidFill>
                  <a:latin typeface="Calibri"/>
                  <a:ea typeface="Calibri"/>
                  <a:cs typeface="Calibri"/>
                  <a:sym typeface="Calibri"/>
                </a:rPr>
                <a:t>This white paper introduces a comprehensive solution: an ecosystem that seamlessly integrates a marketplace, escrow system, and token creator, empowering developers, facilitating user discovery, and streamlining the process of token creation and distribution.</a:t>
              </a:r>
              <a:endParaRPr b="0" i="0" sz="1800" u="none" cap="none" strike="noStrike">
                <a:solidFill>
                  <a:schemeClr val="lt1"/>
                </a:solidFill>
                <a:latin typeface="Calibri"/>
                <a:ea typeface="Calibri"/>
                <a:cs typeface="Calibri"/>
                <a:sym typeface="Calibri"/>
              </a:endParaRPr>
            </a:p>
          </p:txBody>
        </p:sp>
      </p:grpSp>
      <p:pic>
        <p:nvPicPr>
          <p:cNvPr id="109" name="Google Shape;109;p14"/>
          <p:cNvPicPr preferRelativeResize="0"/>
          <p:nvPr/>
        </p:nvPicPr>
        <p:blipFill rotWithShape="1">
          <a:blip r:embed="rId3">
            <a:alphaModFix/>
          </a:blip>
          <a:srcRect b="0" l="0" r="0" t="0"/>
          <a:stretch/>
        </p:blipFill>
        <p:spPr>
          <a:xfrm>
            <a:off x="4593554" y="6043613"/>
            <a:ext cx="3004891" cy="814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THE PROBLEM</a:t>
            </a:r>
            <a:endParaRPr>
              <a:solidFill>
                <a:schemeClr val="lt1"/>
              </a:solidFill>
              <a:latin typeface="Quattrocento Sans"/>
              <a:ea typeface="Quattrocento Sans"/>
              <a:cs typeface="Quattrocento Sans"/>
              <a:sym typeface="Quattrocento Sans"/>
            </a:endParaRPr>
          </a:p>
        </p:txBody>
      </p:sp>
      <p:grpSp>
        <p:nvGrpSpPr>
          <p:cNvPr id="115" name="Google Shape;115;p15"/>
          <p:cNvGrpSpPr/>
          <p:nvPr/>
        </p:nvGrpSpPr>
        <p:grpSpPr>
          <a:xfrm>
            <a:off x="838198" y="1488675"/>
            <a:ext cx="9370305" cy="3880625"/>
            <a:chOff x="5436" y="92313"/>
            <a:chExt cx="9370305" cy="3880625"/>
          </a:xfrm>
        </p:grpSpPr>
        <p:sp>
          <p:nvSpPr>
            <p:cNvPr id="116" name="Google Shape;116;p15"/>
            <p:cNvSpPr/>
            <p:nvPr/>
          </p:nvSpPr>
          <p:spPr>
            <a:xfrm>
              <a:off x="5257800" y="2325196"/>
              <a:ext cx="4117941" cy="476456"/>
            </a:xfrm>
            <a:custGeom>
              <a:rect b="b" l="l" r="r" t="t"/>
              <a:pathLst>
                <a:path extrusionOk="0" h="120000" w="120000">
                  <a:moveTo>
                    <a:pt x="0" y="0"/>
                  </a:moveTo>
                  <a:lnTo>
                    <a:pt x="0" y="60000"/>
                  </a:lnTo>
                  <a:lnTo>
                    <a:pt x="120000" y="60000"/>
                  </a:lnTo>
                  <a:lnTo>
                    <a:pt x="120000" y="120000"/>
                  </a:lnTo>
                </a:path>
              </a:pathLst>
            </a:custGeom>
            <a:noFill/>
            <a:ln cap="flat" cmpd="sng" w="12700">
              <a:solidFill>
                <a:schemeClr val="dk1"/>
              </a:solidFill>
              <a:prstDash val="solid"/>
              <a:miter lim="800000"/>
              <a:headEnd len="sm" w="sm" type="none"/>
              <a:tailEnd len="sm" w="sm" type="none"/>
            </a:ln>
          </p:spPr>
        </p:sp>
        <p:sp>
          <p:nvSpPr>
            <p:cNvPr id="117" name="Google Shape;117;p15"/>
            <p:cNvSpPr/>
            <p:nvPr/>
          </p:nvSpPr>
          <p:spPr>
            <a:xfrm>
              <a:off x="5257800" y="2325196"/>
              <a:ext cx="1372647" cy="476456"/>
            </a:xfrm>
            <a:custGeom>
              <a:rect b="b" l="l" r="r" t="t"/>
              <a:pathLst>
                <a:path extrusionOk="0" h="120000" w="120000">
                  <a:moveTo>
                    <a:pt x="0" y="0"/>
                  </a:moveTo>
                  <a:lnTo>
                    <a:pt x="0" y="60000"/>
                  </a:lnTo>
                  <a:lnTo>
                    <a:pt x="120000" y="60000"/>
                  </a:lnTo>
                  <a:lnTo>
                    <a:pt x="120000" y="120000"/>
                  </a:lnTo>
                </a:path>
              </a:pathLst>
            </a:custGeom>
            <a:noFill/>
            <a:ln cap="flat" cmpd="sng" w="12700">
              <a:solidFill>
                <a:schemeClr val="dk1"/>
              </a:solidFill>
              <a:prstDash val="solid"/>
              <a:miter lim="800000"/>
              <a:headEnd len="sm" w="sm" type="none"/>
              <a:tailEnd len="sm" w="sm" type="none"/>
            </a:ln>
          </p:spPr>
        </p:sp>
        <p:sp>
          <p:nvSpPr>
            <p:cNvPr id="118" name="Google Shape;118;p15"/>
            <p:cNvSpPr/>
            <p:nvPr/>
          </p:nvSpPr>
          <p:spPr>
            <a:xfrm>
              <a:off x="4494763" y="2325188"/>
              <a:ext cx="1372500" cy="476400"/>
            </a:xfrm>
            <a:custGeom>
              <a:rect b="b" l="l" r="r" t="t"/>
              <a:pathLst>
                <a:path extrusionOk="0" h="120000" w="120000">
                  <a:moveTo>
                    <a:pt x="120000" y="0"/>
                  </a:moveTo>
                  <a:lnTo>
                    <a:pt x="120000" y="60000"/>
                  </a:lnTo>
                  <a:lnTo>
                    <a:pt x="0" y="60000"/>
                  </a:lnTo>
                  <a:lnTo>
                    <a:pt x="0" y="120000"/>
                  </a:lnTo>
                </a:path>
              </a:pathLst>
            </a:custGeom>
            <a:noFill/>
            <a:ln cap="flat" cmpd="sng" w="12700">
              <a:solidFill>
                <a:schemeClr val="dk1"/>
              </a:solidFill>
              <a:prstDash val="solid"/>
              <a:miter lim="800000"/>
              <a:headEnd len="sm" w="sm" type="none"/>
              <a:tailEnd len="sm" w="sm" type="none"/>
            </a:ln>
          </p:spPr>
        </p:sp>
        <p:sp>
          <p:nvSpPr>
            <p:cNvPr id="119" name="Google Shape;119;p15"/>
            <p:cNvSpPr/>
            <p:nvPr/>
          </p:nvSpPr>
          <p:spPr>
            <a:xfrm>
              <a:off x="1139863" y="2066687"/>
              <a:ext cx="4117800" cy="735000"/>
            </a:xfrm>
            <a:custGeom>
              <a:rect b="b" l="l" r="r" t="t"/>
              <a:pathLst>
                <a:path extrusionOk="0" h="120000" w="120000">
                  <a:moveTo>
                    <a:pt x="120000" y="0"/>
                  </a:moveTo>
                  <a:lnTo>
                    <a:pt x="120000" y="60000"/>
                  </a:lnTo>
                  <a:lnTo>
                    <a:pt x="0" y="60000"/>
                  </a:lnTo>
                  <a:lnTo>
                    <a:pt x="0" y="120000"/>
                  </a:lnTo>
                </a:path>
              </a:pathLst>
            </a:custGeom>
            <a:noFill/>
            <a:ln cap="flat" cmpd="sng" w="12700">
              <a:solidFill>
                <a:schemeClr val="dk1"/>
              </a:solidFill>
              <a:prstDash val="solid"/>
              <a:miter lim="800000"/>
              <a:headEnd len="sm" w="sm" type="none"/>
              <a:tailEnd len="sm" w="sm" type="none"/>
            </a:ln>
          </p:spPr>
        </p:sp>
        <p:sp>
          <p:nvSpPr>
            <p:cNvPr id="120" name="Google Shape;120;p15"/>
            <p:cNvSpPr/>
            <p:nvPr/>
          </p:nvSpPr>
          <p:spPr>
            <a:xfrm>
              <a:off x="3136212" y="415263"/>
              <a:ext cx="4033500" cy="1625400"/>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a:off x="3136213" y="92313"/>
              <a:ext cx="4033500" cy="1909800"/>
            </a:xfrm>
            <a:prstGeom prst="rect">
              <a:avLst/>
            </a:prstGeom>
            <a:noFill/>
            <a:ln>
              <a:noFill/>
            </a:ln>
          </p:spPr>
          <p:txBody>
            <a:bodyPr anchorCtr="0" anchor="ctr" bIns="10775" lIns="10775" spcFirstLastPara="1" rIns="10775" wrap="square" tIns="10775">
              <a:noAutofit/>
            </a:bodyPr>
            <a:lstStyle/>
            <a:p>
              <a:pPr indent="0" lvl="0" marL="0" rtl="0" algn="l">
                <a:lnSpc>
                  <a:spcPct val="115000"/>
                </a:lnSpc>
                <a:spcBef>
                  <a:spcPts val="0"/>
                </a:spcBef>
                <a:spcAft>
                  <a:spcPts val="0"/>
                </a:spcAft>
                <a:buClr>
                  <a:schemeClr val="dk1"/>
                </a:buClr>
                <a:buSzPts val="1100"/>
                <a:buFont typeface="Arial"/>
                <a:buNone/>
              </a:pPr>
              <a:r>
                <a:rPr lang="en-US" sz="1600">
                  <a:solidFill>
                    <a:schemeClr val="lt1"/>
                  </a:solidFill>
                </a:rPr>
                <a:t>T</a:t>
              </a:r>
              <a:r>
                <a:rPr lang="en-US" sz="1500">
                  <a:solidFill>
                    <a:schemeClr val="lt1"/>
                  </a:solidFill>
                </a:rPr>
                <a:t>he rise of platforms like Pump-Fun, Dex Screener, and Raydium has fueled a growing demand for bots and DApps on the Solana blockchain.</a:t>
              </a:r>
              <a:endParaRPr sz="1500">
                <a:solidFill>
                  <a:schemeClr val="lt1"/>
                </a:solidFill>
              </a:endParaRPr>
            </a:p>
            <a:p>
              <a:pPr indent="0" lvl="0" marL="0" marR="0" rtl="0" algn="ctr">
                <a:lnSpc>
                  <a:spcPct val="90000"/>
                </a:lnSpc>
                <a:spcBef>
                  <a:spcPts val="0"/>
                </a:spcBef>
                <a:spcAft>
                  <a:spcPts val="0"/>
                </a:spcAft>
                <a:buNone/>
              </a:pPr>
              <a:r>
                <a:t/>
              </a:r>
              <a:endParaRPr sz="1700">
                <a:solidFill>
                  <a:schemeClr val="lt1"/>
                </a:solidFill>
                <a:latin typeface="Quattrocento Sans"/>
                <a:ea typeface="Quattrocento Sans"/>
                <a:cs typeface="Quattrocento Sans"/>
                <a:sym typeface="Quattrocento Sans"/>
              </a:endParaRPr>
            </a:p>
          </p:txBody>
        </p:sp>
        <p:sp>
          <p:nvSpPr>
            <p:cNvPr id="122" name="Google Shape;122;p15"/>
            <p:cNvSpPr/>
            <p:nvPr/>
          </p:nvSpPr>
          <p:spPr>
            <a:xfrm>
              <a:off x="5436" y="2801663"/>
              <a:ext cx="4546800" cy="1134300"/>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34088" y="2801713"/>
              <a:ext cx="4489500" cy="1000800"/>
            </a:xfrm>
            <a:prstGeom prst="rect">
              <a:avLst/>
            </a:prstGeom>
            <a:noFill/>
            <a:ln>
              <a:noFill/>
            </a:ln>
          </p:spPr>
          <p:txBody>
            <a:bodyPr anchorCtr="0" anchor="ctr" bIns="10775" lIns="10775" spcFirstLastPara="1" rIns="10775" wrap="square" tIns="10775">
              <a:sp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lt1"/>
                  </a:solidFill>
                </a:rPr>
                <a:t>Existing marketplaces lack transparency and security, making it difficult for users to trust the authenticity of products and developers.</a:t>
              </a:r>
              <a:endParaRPr>
                <a:solidFill>
                  <a:schemeClr val="lt1"/>
                </a:solidFill>
              </a:endParaRPr>
            </a:p>
            <a:p>
              <a:pPr indent="0" lvl="0" marL="0" marR="0" rtl="0" algn="ctr">
                <a:lnSpc>
                  <a:spcPct val="90000"/>
                </a:lnSpc>
                <a:spcBef>
                  <a:spcPts val="0"/>
                </a:spcBef>
                <a:spcAft>
                  <a:spcPts val="0"/>
                </a:spcAft>
                <a:buNone/>
              </a:pPr>
              <a:r>
                <a:t/>
              </a:r>
              <a:endParaRPr sz="1700">
                <a:solidFill>
                  <a:schemeClr val="lt1"/>
                </a:solidFill>
                <a:latin typeface="Quattrocento Sans"/>
                <a:ea typeface="Quattrocento Sans"/>
                <a:cs typeface="Quattrocento Sans"/>
                <a:sym typeface="Quattrocento Sans"/>
              </a:endParaRPr>
            </a:p>
          </p:txBody>
        </p:sp>
        <p:sp>
          <p:nvSpPr>
            <p:cNvPr id="124" name="Google Shape;124;p15"/>
            <p:cNvSpPr/>
            <p:nvPr/>
          </p:nvSpPr>
          <p:spPr>
            <a:xfrm>
              <a:off x="5496044" y="2801663"/>
              <a:ext cx="3879600" cy="1134300"/>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5496035" y="2838638"/>
              <a:ext cx="3879600" cy="1134300"/>
            </a:xfrm>
            <a:prstGeom prst="rect">
              <a:avLst/>
            </a:prstGeom>
            <a:noFill/>
            <a:ln>
              <a:noFill/>
            </a:ln>
          </p:spPr>
          <p:txBody>
            <a:bodyPr anchorCtr="0" anchor="ctr" bIns="10775" lIns="10775" spcFirstLastPara="1" rIns="10775" wrap="square" tIns="1077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lt1"/>
                  </a:solidFill>
                </a:rPr>
                <a:t>Talented Solana developers often struggle to find employment opportunities and showcase their skills.</a:t>
              </a:r>
              <a:endParaRPr>
                <a:solidFill>
                  <a:schemeClr val="lt1"/>
                </a:solidFill>
              </a:endParaRPr>
            </a:p>
            <a:p>
              <a:pPr indent="0" lvl="0" marL="0" marR="0" rtl="0" algn="ctr">
                <a:lnSpc>
                  <a:spcPct val="90000"/>
                </a:lnSpc>
                <a:spcBef>
                  <a:spcPts val="0"/>
                </a:spcBef>
                <a:spcAft>
                  <a:spcPts val="0"/>
                </a:spcAft>
                <a:buNone/>
              </a:pPr>
              <a:r>
                <a:t/>
              </a:r>
              <a:endParaRPr sz="1700">
                <a:solidFill>
                  <a:schemeClr val="lt1"/>
                </a:solidFill>
                <a:latin typeface="Quattrocento Sans"/>
                <a:ea typeface="Quattrocento Sans"/>
                <a:cs typeface="Quattrocento Sans"/>
                <a:sym typeface="Quattrocento Sans"/>
              </a:endParaRPr>
            </a:p>
          </p:txBody>
        </p:sp>
      </p:grpSp>
      <p:grpSp>
        <p:nvGrpSpPr>
          <p:cNvPr id="126" name="Google Shape;126;p15"/>
          <p:cNvGrpSpPr/>
          <p:nvPr/>
        </p:nvGrpSpPr>
        <p:grpSpPr>
          <a:xfrm>
            <a:off x="657225" y="6024792"/>
            <a:ext cx="10801500" cy="407700"/>
            <a:chOff x="0" y="219304"/>
            <a:chExt cx="10801500" cy="407700"/>
          </a:xfrm>
        </p:grpSpPr>
        <p:sp>
          <p:nvSpPr>
            <p:cNvPr id="127" name="Google Shape;127;p15"/>
            <p:cNvSpPr/>
            <p:nvPr/>
          </p:nvSpPr>
          <p:spPr>
            <a:xfrm>
              <a:off x="0" y="219304"/>
              <a:ext cx="10801500" cy="407700"/>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4" y="239258"/>
              <a:ext cx="10761600" cy="366300"/>
            </a:xfrm>
            <a:prstGeom prst="rect">
              <a:avLst/>
            </a:prstGeom>
            <a:noFill/>
            <a:ln>
              <a:noFill/>
            </a:ln>
          </p:spPr>
          <p:txBody>
            <a:bodyPr anchorCtr="0" anchor="ctr" bIns="64750" lIns="64750" spcFirstLastPara="1" rIns="64750" wrap="square" tIns="64750">
              <a:spAutoFit/>
            </a:bodyPr>
            <a:lstStyle/>
            <a:p>
              <a:pPr indent="0" lvl="0" marL="0" marR="0" rtl="0" algn="l">
                <a:lnSpc>
                  <a:spcPct val="90000"/>
                </a:lnSpc>
                <a:spcBef>
                  <a:spcPts val="0"/>
                </a:spcBef>
                <a:spcAft>
                  <a:spcPts val="0"/>
                </a:spcAft>
                <a:buNone/>
              </a:pPr>
              <a:r>
                <a:rPr b="0" i="0" lang="en-US" sz="1700" u="none" cap="none" strike="noStrike">
                  <a:solidFill>
                    <a:schemeClr val="lt1"/>
                  </a:solidFill>
                  <a:latin typeface="Calibri"/>
                  <a:ea typeface="Calibri"/>
                  <a:cs typeface="Calibri"/>
                  <a:sym typeface="Calibri"/>
                </a:rPr>
                <a:t>Additionally, many </a:t>
              </a:r>
              <a:r>
                <a:rPr lang="en-US" sz="1700">
                  <a:solidFill>
                    <a:schemeClr val="lt1"/>
                  </a:solidFill>
                  <a:latin typeface="Calibri"/>
                  <a:ea typeface="Calibri"/>
                  <a:cs typeface="Calibri"/>
                  <a:sym typeface="Calibri"/>
                </a:rPr>
                <a:t>users</a:t>
              </a:r>
              <a:r>
                <a:rPr b="0" i="0" lang="en-US" sz="1700" u="none" cap="none" strike="noStrike">
                  <a:solidFill>
                    <a:schemeClr val="lt1"/>
                  </a:solidFill>
                  <a:latin typeface="Calibri"/>
                  <a:ea typeface="Calibri"/>
                  <a:cs typeface="Calibri"/>
                  <a:sym typeface="Calibri"/>
                </a:rPr>
                <a:t> lack proper customer support, which can cause traders to miss investment opportunities.</a:t>
              </a:r>
              <a:endParaRPr b="0" i="0" sz="1700" u="none" cap="none" strike="noStrik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Quattrocento Sans"/>
              <a:buNone/>
            </a:pPr>
            <a:r>
              <a:rPr lang="en-US">
                <a:latin typeface="Quattrocento Sans"/>
                <a:ea typeface="Quattrocento Sans"/>
                <a:cs typeface="Quattrocento Sans"/>
                <a:sym typeface="Quattrocento Sans"/>
              </a:rPr>
              <a:t>THE SOLUTION</a:t>
            </a:r>
            <a:endParaRPr>
              <a:latin typeface="Quattrocento Sans"/>
              <a:ea typeface="Quattrocento Sans"/>
              <a:cs typeface="Quattrocento Sans"/>
              <a:sym typeface="Quattrocento Sans"/>
            </a:endParaRPr>
          </a:p>
        </p:txBody>
      </p:sp>
      <p:grpSp>
        <p:nvGrpSpPr>
          <p:cNvPr id="134" name="Google Shape;134;p16"/>
          <p:cNvGrpSpPr/>
          <p:nvPr/>
        </p:nvGrpSpPr>
        <p:grpSpPr>
          <a:xfrm>
            <a:off x="6742032" y="1691468"/>
            <a:ext cx="4661207" cy="4484713"/>
            <a:chOff x="569833" y="780"/>
            <a:chExt cx="4661207" cy="4484713"/>
          </a:xfrm>
        </p:grpSpPr>
        <p:sp>
          <p:nvSpPr>
            <p:cNvPr id="135" name="Google Shape;135;p16"/>
            <p:cNvSpPr/>
            <p:nvPr/>
          </p:nvSpPr>
          <p:spPr>
            <a:xfrm rot="10800000">
              <a:off x="1013043" y="780"/>
              <a:ext cx="4217848" cy="1246787"/>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1324740" y="780"/>
              <a:ext cx="3906151" cy="1246787"/>
            </a:xfrm>
            <a:prstGeom prst="rect">
              <a:avLst/>
            </a:prstGeom>
            <a:noFill/>
            <a:ln>
              <a:noFill/>
            </a:ln>
          </p:spPr>
          <p:txBody>
            <a:bodyPr anchorCtr="0" anchor="ctr" bIns="53325" lIns="549775" spcFirstLastPara="1" rIns="99550" wrap="square" tIns="53325">
              <a:noAutofit/>
            </a:bodyPr>
            <a:lstStyle/>
            <a:p>
              <a:pPr indent="0" lvl="0" marL="0" marR="0" rtl="0" algn="l">
                <a:lnSpc>
                  <a:spcPct val="90000"/>
                </a:lnSpc>
                <a:spcBef>
                  <a:spcPts val="0"/>
                </a:spcBef>
                <a:spcAft>
                  <a:spcPts val="0"/>
                </a:spcAft>
                <a:buNone/>
              </a:pPr>
              <a:r>
                <a:rPr lang="en-US" sz="1600">
                  <a:solidFill>
                    <a:schemeClr val="lt1"/>
                  </a:solidFill>
                  <a:latin typeface="Quattrocento Sans"/>
                  <a:ea typeface="Quattrocento Sans"/>
                  <a:cs typeface="Quattrocento Sans"/>
                  <a:sym typeface="Quattrocento Sans"/>
                </a:rPr>
                <a:t>A secure Escrow DApp:</a:t>
              </a:r>
              <a:endParaRPr sz="1600">
                <a:solidFill>
                  <a:schemeClr val="lt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Clr>
                  <a:schemeClr val="dk1"/>
                </a:buClr>
                <a:buSzPts val="1100"/>
                <a:buFont typeface="Arial"/>
                <a:buNone/>
              </a:pPr>
              <a:r>
                <a:rPr lang="en-US" sz="1600">
                  <a:solidFill>
                    <a:schemeClr val="lt1"/>
                  </a:solidFill>
                  <a:latin typeface="Quattrocento Sans"/>
                  <a:ea typeface="Quattrocento Sans"/>
                  <a:cs typeface="Quattrocento Sans"/>
                  <a:sym typeface="Quattrocento Sans"/>
                </a:rPr>
                <a:t>Enables secure transactions between developers and clients worldwide.</a:t>
              </a:r>
              <a:endParaRPr sz="1600">
                <a:solidFill>
                  <a:schemeClr val="lt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t/>
              </a:r>
              <a:endParaRPr b="1">
                <a:solidFill>
                  <a:schemeClr val="lt1"/>
                </a:solidFill>
                <a:latin typeface="Quattrocento Sans"/>
                <a:ea typeface="Quattrocento Sans"/>
                <a:cs typeface="Quattrocento Sans"/>
                <a:sym typeface="Quattrocento Sans"/>
              </a:endParaRPr>
            </a:p>
          </p:txBody>
        </p:sp>
        <p:sp>
          <p:nvSpPr>
            <p:cNvPr id="137" name="Google Shape;137;p16"/>
            <p:cNvSpPr/>
            <p:nvPr/>
          </p:nvSpPr>
          <p:spPr>
            <a:xfrm>
              <a:off x="569833" y="780"/>
              <a:ext cx="1246787" cy="1246787"/>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rot="10800000">
              <a:off x="1013043" y="1619743"/>
              <a:ext cx="4217848" cy="1246787"/>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1324740" y="1619743"/>
              <a:ext cx="3906300" cy="1363800"/>
            </a:xfrm>
            <a:prstGeom prst="rect">
              <a:avLst/>
            </a:prstGeom>
            <a:noFill/>
            <a:ln>
              <a:noFill/>
            </a:ln>
          </p:spPr>
          <p:txBody>
            <a:bodyPr anchorCtr="0" anchor="ctr" bIns="53325" lIns="549775" spcFirstLastPara="1" rIns="99550" wrap="square" tIns="53325">
              <a:spAutoFit/>
            </a:bodyPr>
            <a:lstStyle/>
            <a:p>
              <a:pPr indent="0" lvl="0" marL="0" rtl="0" algn="l">
                <a:lnSpc>
                  <a:spcPct val="115000"/>
                </a:lnSpc>
                <a:spcBef>
                  <a:spcPts val="0"/>
                </a:spcBef>
                <a:spcAft>
                  <a:spcPts val="0"/>
                </a:spcAft>
                <a:buClr>
                  <a:schemeClr val="dk1"/>
                </a:buClr>
                <a:buSzPts val="1100"/>
                <a:buFont typeface="Arial"/>
                <a:buNone/>
              </a:pPr>
              <a:r>
                <a:rPr lang="en-US" sz="1500">
                  <a:solidFill>
                    <a:schemeClr val="lt1"/>
                  </a:solidFill>
                  <a:latin typeface="Quattrocento Sans"/>
                  <a:ea typeface="Quattrocento Sans"/>
                  <a:cs typeface="Quattrocento Sans"/>
                  <a:sym typeface="Quattrocento Sans"/>
                </a:rPr>
                <a:t>Bypasses traditional escrow platforms, offering a more user-friendly solution.</a:t>
              </a:r>
              <a:endParaRPr sz="1500">
                <a:solidFill>
                  <a:schemeClr val="lt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Clr>
                  <a:schemeClr val="dk1"/>
                </a:buClr>
                <a:buSzPts val="1100"/>
                <a:buFont typeface="Arial"/>
                <a:buNone/>
              </a:pPr>
              <a:r>
                <a:rPr lang="en-US" sz="1500">
                  <a:solidFill>
                    <a:schemeClr val="lt1"/>
                  </a:solidFill>
                  <a:latin typeface="Quattrocento Sans"/>
                  <a:ea typeface="Quattrocento Sans"/>
                  <a:cs typeface="Quattrocento Sans"/>
                  <a:sym typeface="Quattrocento Sans"/>
                </a:rPr>
                <a:t>This platform empowers new Solana developers:</a:t>
              </a:r>
              <a:endParaRPr sz="1500">
                <a:solidFill>
                  <a:schemeClr val="lt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t/>
              </a:r>
              <a:endParaRPr b="1">
                <a:solidFill>
                  <a:schemeClr val="lt1"/>
                </a:solidFill>
                <a:latin typeface="Quattrocento Sans"/>
                <a:ea typeface="Quattrocento Sans"/>
                <a:cs typeface="Quattrocento Sans"/>
                <a:sym typeface="Quattrocento Sans"/>
              </a:endParaRPr>
            </a:p>
          </p:txBody>
        </p:sp>
        <p:sp>
          <p:nvSpPr>
            <p:cNvPr id="140" name="Google Shape;140;p16"/>
            <p:cNvSpPr/>
            <p:nvPr/>
          </p:nvSpPr>
          <p:spPr>
            <a:xfrm>
              <a:off x="569833" y="1619743"/>
              <a:ext cx="1246787" cy="1246787"/>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rot="10800000">
              <a:off x="1013043" y="3238706"/>
              <a:ext cx="4217848" cy="1246787"/>
            </a:xfrm>
            <a:prstGeom prst="homePlat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txBox="1"/>
            <p:nvPr/>
          </p:nvSpPr>
          <p:spPr>
            <a:xfrm>
              <a:off x="1324740" y="3238706"/>
              <a:ext cx="3906151" cy="1246787"/>
            </a:xfrm>
            <a:prstGeom prst="rect">
              <a:avLst/>
            </a:prstGeom>
            <a:noFill/>
            <a:ln>
              <a:noFill/>
            </a:ln>
          </p:spPr>
          <p:txBody>
            <a:bodyPr anchorCtr="0" anchor="ctr" bIns="53325" lIns="549775" spcFirstLastPara="1" rIns="99550" wrap="square" tIns="53325">
              <a:noAutofit/>
            </a:bodyPr>
            <a:lstStyle/>
            <a:p>
              <a:pPr indent="0" lvl="0" marL="0" rtl="0" algn="l">
                <a:lnSpc>
                  <a:spcPct val="115000"/>
                </a:lnSpc>
                <a:spcBef>
                  <a:spcPts val="0"/>
                </a:spcBef>
                <a:spcAft>
                  <a:spcPts val="0"/>
                </a:spcAft>
                <a:buClr>
                  <a:schemeClr val="dk1"/>
                </a:buClr>
                <a:buSzPts val="1100"/>
                <a:buFont typeface="Arial"/>
                <a:buNone/>
              </a:pPr>
              <a:r>
                <a:rPr lang="en-US" sz="1500">
                  <a:solidFill>
                    <a:schemeClr val="lt1"/>
                  </a:solidFill>
                  <a:latin typeface="Quattrocento Sans"/>
                  <a:ea typeface="Quattrocento Sans"/>
                  <a:cs typeface="Quattrocento Sans"/>
                  <a:sym typeface="Quattrocento Sans"/>
                </a:rPr>
                <a:t>Provides a platform to showcase their talent and earn income independently.</a:t>
              </a:r>
              <a:endParaRPr sz="1500">
                <a:solidFill>
                  <a:schemeClr val="lt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Clr>
                  <a:schemeClr val="dk1"/>
                </a:buClr>
                <a:buSzPts val="1100"/>
                <a:buFont typeface="Arial"/>
                <a:buNone/>
              </a:pPr>
              <a:r>
                <a:rPr lang="en-US" sz="1500">
                  <a:solidFill>
                    <a:schemeClr val="lt1"/>
                  </a:solidFill>
                  <a:latin typeface="Quattrocento Sans"/>
                  <a:ea typeface="Quattrocento Sans"/>
                  <a:cs typeface="Quattrocento Sans"/>
                  <a:sym typeface="Quattrocento Sans"/>
                </a:rPr>
                <a:t>Impact:</a:t>
              </a:r>
              <a:endParaRPr sz="1500">
                <a:solidFill>
                  <a:schemeClr val="lt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None/>
              </a:pPr>
              <a:r>
                <a:t/>
              </a:r>
              <a:endParaRPr b="1">
                <a:solidFill>
                  <a:schemeClr val="lt1"/>
                </a:solidFill>
                <a:latin typeface="Calibri"/>
                <a:ea typeface="Calibri"/>
                <a:cs typeface="Calibri"/>
                <a:sym typeface="Calibri"/>
              </a:endParaRPr>
            </a:p>
          </p:txBody>
        </p:sp>
        <p:sp>
          <p:nvSpPr>
            <p:cNvPr id="143" name="Google Shape;143;p16"/>
            <p:cNvSpPr/>
            <p:nvPr/>
          </p:nvSpPr>
          <p:spPr>
            <a:xfrm>
              <a:off x="569833" y="3238706"/>
              <a:ext cx="1246787" cy="1246787"/>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5000"/>
              </a:lnSpc>
              <a:spcBef>
                <a:spcPts val="0"/>
              </a:spcBef>
              <a:spcAft>
                <a:spcPts val="0"/>
              </a:spcAft>
              <a:buClr>
                <a:schemeClr val="dk1"/>
              </a:buClr>
              <a:buSzPct val="64705"/>
              <a:buFont typeface="Arial"/>
              <a:buNone/>
            </a:pPr>
            <a:r>
              <a:rPr lang="en-US" sz="1700"/>
              <a:t>We are building a comprehensive ecosystem for the Solana community:</a:t>
            </a:r>
            <a:endParaRPr sz="1700"/>
          </a:p>
          <a:p>
            <a:pPr indent="0" lvl="0" marL="0" rtl="0" algn="l">
              <a:lnSpc>
                <a:spcPct val="90000"/>
              </a:lnSpc>
              <a:spcBef>
                <a:spcPts val="0"/>
              </a:spcBef>
              <a:spcAft>
                <a:spcPts val="0"/>
              </a:spcAft>
              <a:buClr>
                <a:schemeClr val="dk1"/>
              </a:buClr>
              <a:buSzPct val="100000"/>
              <a:buNone/>
            </a:pPr>
            <a:r>
              <a:t/>
            </a:r>
            <a:endParaRPr sz="1800">
              <a:latin typeface="Quattrocento Sans"/>
              <a:ea typeface="Quattrocento Sans"/>
              <a:cs typeface="Quattrocento Sans"/>
              <a:sym typeface="Quattrocento Sans"/>
            </a:endParaRPr>
          </a:p>
          <a:p>
            <a:pPr indent="0" lvl="0" marL="0" rtl="0" algn="l">
              <a:lnSpc>
                <a:spcPct val="90000"/>
              </a:lnSpc>
              <a:spcBef>
                <a:spcPts val="1000"/>
              </a:spcBef>
              <a:spcAft>
                <a:spcPts val="0"/>
              </a:spcAft>
              <a:buClr>
                <a:schemeClr val="dk1"/>
              </a:buClr>
              <a:buSzPct val="100000"/>
              <a:buNone/>
            </a:pPr>
            <a:r>
              <a:t/>
            </a:r>
            <a:endParaRPr sz="1800">
              <a:latin typeface="Quattrocento Sans"/>
              <a:ea typeface="Quattrocento Sans"/>
              <a:cs typeface="Quattrocento Sans"/>
              <a:sym typeface="Quattrocento Sans"/>
            </a:endParaRPr>
          </a:p>
          <a:p>
            <a:pPr indent="-262096" lvl="0" marL="228600" rtl="0" algn="l">
              <a:lnSpc>
                <a:spcPct val="115000"/>
              </a:lnSpc>
              <a:spcBef>
                <a:spcPts val="0"/>
              </a:spcBef>
              <a:spcAft>
                <a:spcPts val="0"/>
              </a:spcAft>
              <a:buSzPct val="146614"/>
              <a:buFont typeface="Calibri"/>
              <a:buChar char="•"/>
            </a:pPr>
            <a:r>
              <a:rPr lang="en-US" sz="1716"/>
              <a:t>A transparent and secure DApp &amp; Bot Marketplace:</a:t>
            </a:r>
            <a:endParaRPr sz="2216"/>
          </a:p>
          <a:p>
            <a:pPr indent="-228600" lvl="0" marL="228600" rtl="0" algn="l">
              <a:lnSpc>
                <a:spcPct val="90000"/>
              </a:lnSpc>
              <a:spcBef>
                <a:spcPts val="1000"/>
              </a:spcBef>
              <a:spcAft>
                <a:spcPts val="0"/>
              </a:spcAft>
              <a:buClr>
                <a:schemeClr val="dk1"/>
              </a:buClr>
              <a:buSzPct val="100000"/>
              <a:buChar char="•"/>
            </a:pPr>
            <a:r>
              <a:rPr lang="en-US" sz="1800">
                <a:latin typeface="Quattrocento Sans"/>
                <a:ea typeface="Quattrocento Sans"/>
                <a:cs typeface="Quattrocento Sans"/>
                <a:sym typeface="Quattrocento Sans"/>
              </a:rPr>
              <a:t>A transparent and secure dapp and bot marketplace</a:t>
            </a:r>
            <a:endParaRPr sz="1800">
              <a:latin typeface="Quattrocento Sans"/>
              <a:ea typeface="Quattrocento Sans"/>
              <a:cs typeface="Quattrocento Sans"/>
              <a:sym typeface="Quattrocento Sans"/>
            </a:endParaRPr>
          </a:p>
          <a:p>
            <a:pPr indent="-228600" lvl="0" marL="228600" rtl="0" algn="l">
              <a:lnSpc>
                <a:spcPct val="90000"/>
              </a:lnSpc>
              <a:spcBef>
                <a:spcPts val="1000"/>
              </a:spcBef>
              <a:spcAft>
                <a:spcPts val="0"/>
              </a:spcAft>
              <a:buClr>
                <a:schemeClr val="dk1"/>
              </a:buClr>
              <a:buSzPct val="100000"/>
              <a:buChar char="•"/>
            </a:pPr>
            <a:r>
              <a:rPr lang="en-US" sz="1800">
                <a:latin typeface="Quattrocento Sans"/>
                <a:ea typeface="Quattrocento Sans"/>
                <a:cs typeface="Quattrocento Sans"/>
                <a:sym typeface="Quattrocento Sans"/>
              </a:rPr>
              <a:t>Developers can showcase and sell their creations</a:t>
            </a:r>
            <a:endParaRPr sz="1800">
              <a:latin typeface="Quattrocento Sans"/>
              <a:ea typeface="Quattrocento Sans"/>
              <a:cs typeface="Quattrocento Sans"/>
              <a:sym typeface="Quattrocento Sans"/>
            </a:endParaRPr>
          </a:p>
          <a:p>
            <a:pPr indent="-228600" lvl="0" marL="228600" rtl="0" algn="l">
              <a:lnSpc>
                <a:spcPct val="90000"/>
              </a:lnSpc>
              <a:spcBef>
                <a:spcPts val="1000"/>
              </a:spcBef>
              <a:spcAft>
                <a:spcPts val="0"/>
              </a:spcAft>
              <a:buClr>
                <a:schemeClr val="dk1"/>
              </a:buClr>
              <a:buSzPct val="100000"/>
              <a:buChar char="•"/>
            </a:pPr>
            <a:r>
              <a:rPr lang="en-US" sz="1800">
                <a:latin typeface="Quattrocento Sans"/>
                <a:ea typeface="Quattrocento Sans"/>
                <a:cs typeface="Quattrocento Sans"/>
                <a:sym typeface="Quattrocento Sans"/>
              </a:rPr>
              <a:t>Buyers can browse,purchase and review products </a:t>
            </a:r>
            <a:endParaRPr sz="1800">
              <a:latin typeface="Quattrocento Sans"/>
              <a:ea typeface="Quattrocento Sans"/>
              <a:cs typeface="Quattrocento Sans"/>
              <a:sym typeface="Quattrocento Sans"/>
            </a:endParaRPr>
          </a:p>
          <a:p>
            <a:pPr indent="-228600" lvl="0" marL="228600" rtl="0" algn="l">
              <a:lnSpc>
                <a:spcPct val="90000"/>
              </a:lnSpc>
              <a:spcBef>
                <a:spcPts val="1000"/>
              </a:spcBef>
              <a:spcAft>
                <a:spcPts val="0"/>
              </a:spcAft>
              <a:buClr>
                <a:schemeClr val="dk1"/>
              </a:buClr>
              <a:buSzPct val="100000"/>
              <a:buChar char="•"/>
            </a:pPr>
            <a:r>
              <a:rPr lang="en-US" sz="1800">
                <a:latin typeface="Quattrocento Sans"/>
                <a:ea typeface="Quattrocento Sans"/>
                <a:cs typeface="Quattrocento Sans"/>
                <a:sym typeface="Quattrocento Sans"/>
              </a:rPr>
              <a:t>An AI powered </a:t>
            </a:r>
            <a:r>
              <a:rPr lang="en-US" sz="1800">
                <a:latin typeface="Quattrocento Sans"/>
                <a:ea typeface="Quattrocento Sans"/>
                <a:cs typeface="Quattrocento Sans"/>
                <a:sym typeface="Quattrocento Sans"/>
              </a:rPr>
              <a:t>security</a:t>
            </a:r>
            <a:r>
              <a:rPr lang="en-US" sz="1800">
                <a:latin typeface="Quattrocento Sans"/>
                <a:ea typeface="Quattrocento Sans"/>
                <a:cs typeface="Quattrocento Sans"/>
                <a:sym typeface="Quattrocento Sans"/>
              </a:rPr>
              <a:t> system will screen for Malicious dapps and bots</a:t>
            </a:r>
            <a:endParaRPr/>
          </a:p>
          <a:p>
            <a:pPr indent="-122872" lvl="0" marL="228600" rtl="0" algn="l">
              <a:lnSpc>
                <a:spcPct val="90000"/>
              </a:lnSpc>
              <a:spcBef>
                <a:spcPts val="1000"/>
              </a:spcBef>
              <a:spcAft>
                <a:spcPts val="0"/>
              </a:spcAft>
              <a:buClr>
                <a:schemeClr val="dk1"/>
              </a:buClr>
              <a:buSzPct val="100000"/>
              <a:buNone/>
            </a:pPr>
            <a:r>
              <a:t/>
            </a:r>
            <a:endParaRPr sz="1800">
              <a:latin typeface="Quattrocento Sans"/>
              <a:ea typeface="Quattrocento Sans"/>
              <a:cs typeface="Quattrocento Sans"/>
              <a:sym typeface="Quattrocento Sans"/>
            </a:endParaRPr>
          </a:p>
          <a:p>
            <a:pPr indent="0" lvl="0" marL="0" rtl="0" algn="l">
              <a:lnSpc>
                <a:spcPct val="90000"/>
              </a:lnSpc>
              <a:spcBef>
                <a:spcPts val="1000"/>
              </a:spcBef>
              <a:spcAft>
                <a:spcPts val="0"/>
              </a:spcAft>
              <a:buClr>
                <a:schemeClr val="dk1"/>
              </a:buClr>
              <a:buSzPct val="64285"/>
              <a:buNone/>
            </a:pPr>
            <a:r>
              <a:t/>
            </a:r>
            <a:endParaRPr/>
          </a:p>
          <a:p>
            <a:pPr indent="-122872" lvl="0" marL="228600" rtl="0" algn="l">
              <a:lnSpc>
                <a:spcPct val="90000"/>
              </a:lnSpc>
              <a:spcBef>
                <a:spcPts val="1000"/>
              </a:spcBef>
              <a:spcAft>
                <a:spcPts val="0"/>
              </a:spcAft>
              <a:buClr>
                <a:schemeClr val="dk1"/>
              </a:buClr>
              <a:buSzPct val="100000"/>
              <a:buNone/>
            </a:pPr>
            <a:r>
              <a:t/>
            </a:r>
            <a:endParaRPr sz="1800">
              <a:latin typeface="Quattrocento Sans"/>
              <a:ea typeface="Quattrocento Sans"/>
              <a:cs typeface="Quattrocento Sans"/>
              <a:sym typeface="Quattrocento Sans"/>
            </a:endParaRPr>
          </a:p>
        </p:txBody>
      </p:sp>
      <p:pic>
        <p:nvPicPr>
          <p:cNvPr id="145" name="Google Shape;145;p16"/>
          <p:cNvPicPr preferRelativeResize="0"/>
          <p:nvPr/>
        </p:nvPicPr>
        <p:blipFill rotWithShape="1">
          <a:blip r:embed="rId4">
            <a:alphaModFix/>
          </a:blip>
          <a:srcRect b="0" l="0" r="0" t="0"/>
          <a:stretch/>
        </p:blipFill>
        <p:spPr>
          <a:xfrm>
            <a:off x="4849381" y="6153151"/>
            <a:ext cx="2340838" cy="6344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Quattrocento Sans"/>
              <a:buNone/>
            </a:pPr>
            <a:r>
              <a:rPr lang="en-US" sz="3600">
                <a:solidFill>
                  <a:schemeClr val="lt1"/>
                </a:solidFill>
                <a:latin typeface="Quattrocento Sans"/>
                <a:ea typeface="Quattrocento Sans"/>
                <a:cs typeface="Quattrocento Sans"/>
                <a:sym typeface="Quattrocento Sans"/>
              </a:rPr>
              <a:t>WE OFFER</a:t>
            </a:r>
            <a:endParaRPr sz="3600">
              <a:solidFill>
                <a:schemeClr val="lt1"/>
              </a:solidFill>
              <a:latin typeface="Quattrocento Sans"/>
              <a:ea typeface="Quattrocento Sans"/>
              <a:cs typeface="Quattrocento Sans"/>
              <a:sym typeface="Quattrocento Sans"/>
            </a:endParaRPr>
          </a:p>
        </p:txBody>
      </p:sp>
      <p:grpSp>
        <p:nvGrpSpPr>
          <p:cNvPr id="151" name="Google Shape;151;p17"/>
          <p:cNvGrpSpPr/>
          <p:nvPr/>
        </p:nvGrpSpPr>
        <p:grpSpPr>
          <a:xfrm>
            <a:off x="840296" y="1825503"/>
            <a:ext cx="10511407" cy="4221407"/>
            <a:chOff x="2096" y="-503360"/>
            <a:chExt cx="10511407" cy="4221407"/>
          </a:xfrm>
        </p:grpSpPr>
        <p:sp>
          <p:nvSpPr>
            <p:cNvPr id="152" name="Google Shape;152;p17"/>
            <p:cNvSpPr/>
            <p:nvPr/>
          </p:nvSpPr>
          <p:spPr>
            <a:xfrm>
              <a:off x="2096" y="222"/>
              <a:ext cx="3214241" cy="3214241"/>
            </a:xfrm>
            <a:prstGeom prst="ellipse">
              <a:avLst/>
            </a:prstGeom>
            <a:noFill/>
            <a:ln cap="flat" cmpd="sng" w="12700">
              <a:solidFill>
                <a:srgbClr val="95959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nvSpPr>
          <p:spPr>
            <a:xfrm>
              <a:off x="472824" y="539862"/>
              <a:ext cx="2272800" cy="22728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lt1"/>
                  </a:solidFill>
                  <a:latin typeface="Quattrocento Sans"/>
                  <a:ea typeface="Quattrocento Sans"/>
                  <a:cs typeface="Quattrocento Sans"/>
                  <a:sym typeface="Quattrocento Sans"/>
                </a:rPr>
                <a:t>Increased trust and transparency</a:t>
              </a:r>
              <a:endParaRPr b="0" i="0" sz="1800" u="none" cap="none" strike="noStrike">
                <a:solidFill>
                  <a:schemeClr val="lt1"/>
                </a:solidFill>
                <a:latin typeface="Quattrocento Sans"/>
                <a:ea typeface="Quattrocento Sans"/>
                <a:cs typeface="Quattrocento Sans"/>
                <a:sym typeface="Quattrocento Sans"/>
              </a:endParaRPr>
            </a:p>
          </p:txBody>
        </p:sp>
        <p:sp>
          <p:nvSpPr>
            <p:cNvPr id="154" name="Google Shape;154;p17"/>
            <p:cNvSpPr/>
            <p:nvPr/>
          </p:nvSpPr>
          <p:spPr>
            <a:xfrm>
              <a:off x="3411207" y="-503360"/>
              <a:ext cx="3495336" cy="1084806"/>
            </a:xfrm>
            <a:prstGeom prst="rightArrow">
              <a:avLst>
                <a:gd fmla="val 60000" name="adj1"/>
                <a:gd fmla="val 50000" name="adj2"/>
              </a:avLst>
            </a:pr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txBox="1"/>
            <p:nvPr/>
          </p:nvSpPr>
          <p:spPr>
            <a:xfrm>
              <a:off x="3411207" y="-286474"/>
              <a:ext cx="3169800" cy="651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156" name="Google Shape;156;p17"/>
            <p:cNvSpPr/>
            <p:nvPr/>
          </p:nvSpPr>
          <p:spPr>
            <a:xfrm>
              <a:off x="7299262" y="222"/>
              <a:ext cx="3214241" cy="3214241"/>
            </a:xfrm>
            <a:prstGeom prst="ellipse">
              <a:avLst/>
            </a:prstGeom>
            <a:noFill/>
            <a:ln cap="flat" cmpd="sng" w="12700">
              <a:solidFill>
                <a:srgbClr val="95959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txBox="1"/>
            <p:nvPr/>
          </p:nvSpPr>
          <p:spPr>
            <a:xfrm>
              <a:off x="7769977" y="539862"/>
              <a:ext cx="2272800" cy="22728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lt1"/>
                  </a:solidFill>
                  <a:latin typeface="Quattrocento Sans"/>
                  <a:ea typeface="Quattrocento Sans"/>
                  <a:cs typeface="Quattrocento Sans"/>
                  <a:sym typeface="Quattrocento Sans"/>
                </a:rPr>
                <a:t>Streamline and secure trading environment for Dapps and bots</a:t>
              </a:r>
              <a:endParaRPr b="0" i="0" sz="1800" u="none" cap="none" strike="noStrike">
                <a:solidFill>
                  <a:schemeClr val="lt1"/>
                </a:solidFill>
                <a:latin typeface="Quattrocento Sans"/>
                <a:ea typeface="Quattrocento Sans"/>
                <a:cs typeface="Quattrocento Sans"/>
                <a:sym typeface="Quattrocento Sans"/>
              </a:endParaRPr>
            </a:p>
          </p:txBody>
        </p:sp>
        <p:sp>
          <p:nvSpPr>
            <p:cNvPr id="158" name="Google Shape;158;p17"/>
            <p:cNvSpPr/>
            <p:nvPr/>
          </p:nvSpPr>
          <p:spPr>
            <a:xfrm rot="10800000">
              <a:off x="3609056" y="2633241"/>
              <a:ext cx="3495336" cy="1084806"/>
            </a:xfrm>
            <a:prstGeom prst="rightArrow">
              <a:avLst>
                <a:gd fmla="val 60000" name="adj1"/>
                <a:gd fmla="val 50000" name="adj2"/>
              </a:avLst>
            </a:pr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3934498" y="2850202"/>
              <a:ext cx="3169894" cy="6508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4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Quattrocento Sans"/>
              <a:buNone/>
            </a:pPr>
            <a:r>
              <a:rPr lang="en-US" sz="4000">
                <a:latin typeface="Quattrocento Sans"/>
                <a:ea typeface="Quattrocento Sans"/>
                <a:cs typeface="Quattrocento Sans"/>
                <a:sym typeface="Quattrocento Sans"/>
              </a:rPr>
              <a:t>UNIQUE CAPABILITIES FOR USERS</a:t>
            </a:r>
            <a:endParaRPr sz="4000">
              <a:latin typeface="Quattrocento Sans"/>
              <a:ea typeface="Quattrocento Sans"/>
              <a:cs typeface="Quattrocento Sans"/>
              <a:sym typeface="Quattrocento Sans"/>
            </a:endParaRPr>
          </a:p>
        </p:txBody>
      </p:sp>
      <p:grpSp>
        <p:nvGrpSpPr>
          <p:cNvPr id="165" name="Google Shape;165;p18"/>
          <p:cNvGrpSpPr/>
          <p:nvPr/>
        </p:nvGrpSpPr>
        <p:grpSpPr>
          <a:xfrm>
            <a:off x="839484" y="1825624"/>
            <a:ext cx="10513032" cy="4351338"/>
            <a:chOff x="1284" y="-1"/>
            <a:chExt cx="10513032" cy="4351338"/>
          </a:xfrm>
        </p:grpSpPr>
        <p:sp>
          <p:nvSpPr>
            <p:cNvPr id="166" name="Google Shape;166;p18"/>
            <p:cNvSpPr/>
            <p:nvPr/>
          </p:nvSpPr>
          <p:spPr>
            <a:xfrm rot="-5400000">
              <a:off x="-505650" y="506933"/>
              <a:ext cx="4351338" cy="3337470"/>
            </a:xfrm>
            <a:prstGeom prst="flowChartManualOperation">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txBox="1"/>
            <p:nvPr/>
          </p:nvSpPr>
          <p:spPr>
            <a:xfrm>
              <a:off x="1284" y="870267"/>
              <a:ext cx="3337470" cy="2610802"/>
            </a:xfrm>
            <a:prstGeom prst="rect">
              <a:avLst/>
            </a:prstGeom>
            <a:noFill/>
            <a:ln>
              <a:noFill/>
            </a:ln>
          </p:spPr>
          <p:txBody>
            <a:bodyPr anchorCtr="0" anchor="ctr" bIns="0" lIns="107950" spcFirstLastPara="1" rIns="110225" wrap="square" tIns="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Effortless Discovery:</a:t>
              </a:r>
              <a:r>
                <a:rPr lang="en-US" sz="1700">
                  <a:solidFill>
                    <a:schemeClr val="lt1"/>
                  </a:solidFill>
                  <a:latin typeface="Calibri"/>
                  <a:ea typeface="Calibri"/>
                  <a:cs typeface="Calibri"/>
                  <a:sym typeface="Calibri"/>
                </a:rPr>
                <a:t> The marketplace provides a user-friendly interface for discovering and exploring a diverse range of DApps and bots, categorized and curated for easy navigation.</a:t>
              </a:r>
              <a:endParaRPr i="0" sz="1900" u="none" cap="none" strike="noStrike">
                <a:solidFill>
                  <a:schemeClr val="lt1"/>
                </a:solidFill>
                <a:latin typeface="Calibri"/>
                <a:ea typeface="Calibri"/>
                <a:cs typeface="Calibri"/>
                <a:sym typeface="Calibri"/>
              </a:endParaRPr>
            </a:p>
          </p:txBody>
        </p:sp>
        <p:sp>
          <p:nvSpPr>
            <p:cNvPr id="168" name="Google Shape;168;p18"/>
            <p:cNvSpPr/>
            <p:nvPr/>
          </p:nvSpPr>
          <p:spPr>
            <a:xfrm rot="-5400000">
              <a:off x="3082131" y="506933"/>
              <a:ext cx="4351338" cy="3337470"/>
            </a:xfrm>
            <a:prstGeom prst="flowChartManualOperation">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3589065" y="870267"/>
              <a:ext cx="3337470" cy="2610802"/>
            </a:xfrm>
            <a:prstGeom prst="rect">
              <a:avLst/>
            </a:prstGeom>
            <a:noFill/>
            <a:ln>
              <a:noFill/>
            </a:ln>
          </p:spPr>
          <p:txBody>
            <a:bodyPr anchorCtr="0" anchor="ctr" bIns="0" lIns="107950" spcFirstLastPara="1" rIns="110225" wrap="square" tIns="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Community-Driven Governance:</a:t>
              </a:r>
              <a:r>
                <a:rPr lang="en-US" sz="1700">
                  <a:solidFill>
                    <a:schemeClr val="lt1"/>
                  </a:solidFill>
                  <a:latin typeface="Calibri"/>
                  <a:ea typeface="Calibri"/>
                  <a:cs typeface="Calibri"/>
                  <a:sym typeface="Calibri"/>
                </a:rPr>
                <a:t> Users actively participate in shaping the ecosystem through a decentralized governance model, influencing platform development and decision-making.</a:t>
              </a:r>
              <a:endParaRPr i="0" sz="2300" u="none" cap="none" strike="noStrike">
                <a:solidFill>
                  <a:schemeClr val="lt1"/>
                </a:solidFill>
                <a:latin typeface="Calibri"/>
                <a:ea typeface="Calibri"/>
                <a:cs typeface="Calibri"/>
                <a:sym typeface="Calibri"/>
              </a:endParaRPr>
            </a:p>
          </p:txBody>
        </p:sp>
        <p:sp>
          <p:nvSpPr>
            <p:cNvPr id="170" name="Google Shape;170;p18"/>
            <p:cNvSpPr/>
            <p:nvPr/>
          </p:nvSpPr>
          <p:spPr>
            <a:xfrm rot="-5400000">
              <a:off x="6669912" y="506933"/>
              <a:ext cx="4351338" cy="3337470"/>
            </a:xfrm>
            <a:prstGeom prst="flowChartManualOperation">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nvSpPr>
          <p:spPr>
            <a:xfrm>
              <a:off x="7176846" y="870267"/>
              <a:ext cx="3337470" cy="2610802"/>
            </a:xfrm>
            <a:prstGeom prst="rect">
              <a:avLst/>
            </a:prstGeom>
            <a:noFill/>
            <a:ln>
              <a:noFill/>
            </a:ln>
          </p:spPr>
          <p:txBody>
            <a:bodyPr anchorCtr="0" anchor="ctr" bIns="0" lIns="107950" spcFirstLastPara="1" rIns="110225" wrap="square" tIns="0">
              <a:noAutofit/>
            </a:bodyPr>
            <a:lstStyle/>
            <a:p>
              <a:pPr indent="0" lvl="0" marL="0" marR="0" rtl="0" algn="ctr">
                <a:lnSpc>
                  <a:spcPct val="90000"/>
                </a:lnSpc>
                <a:spcBef>
                  <a:spcPts val="0"/>
                </a:spcBef>
                <a:spcAft>
                  <a:spcPts val="0"/>
                </a:spcAft>
                <a:buNone/>
              </a:pPr>
              <a:r>
                <a:rPr b="1" lang="en-US" sz="1700">
                  <a:solidFill>
                    <a:schemeClr val="lt1"/>
                  </a:solidFill>
                  <a:latin typeface="Calibri"/>
                  <a:ea typeface="Calibri"/>
                  <a:cs typeface="Calibri"/>
                  <a:sym typeface="Calibri"/>
                </a:rPr>
                <a:t>Tokenized Incentives:</a:t>
              </a:r>
              <a:r>
                <a:rPr lang="en-US" sz="1700">
                  <a:solidFill>
                    <a:schemeClr val="lt1"/>
                  </a:solidFill>
                  <a:latin typeface="Calibri"/>
                  <a:ea typeface="Calibri"/>
                  <a:cs typeface="Calibri"/>
                  <a:sym typeface="Calibri"/>
                </a:rPr>
                <a:t> Users earn and utilize platform-specific tokens, gaining access to exclusive benefits, premium features, and opportunities to participate in the growth of the ecosystem.</a:t>
              </a:r>
              <a:endParaRPr i="0" sz="2300" u="none" cap="none" strike="noStrike">
                <a:solidFill>
                  <a:schemeClr val="lt1"/>
                </a:solidFill>
                <a:latin typeface="Calibri"/>
                <a:ea typeface="Calibri"/>
                <a:cs typeface="Calibri"/>
                <a:sym typeface="Calibri"/>
              </a:endParaRPr>
            </a:p>
          </p:txBody>
        </p:sp>
      </p:grpSp>
      <p:pic>
        <p:nvPicPr>
          <p:cNvPr id="172" name="Google Shape;172;p18"/>
          <p:cNvPicPr preferRelativeResize="0"/>
          <p:nvPr/>
        </p:nvPicPr>
        <p:blipFill rotWithShape="1">
          <a:blip r:embed="rId3">
            <a:alphaModFix/>
          </a:blip>
          <a:srcRect b="0" l="0" r="0" t="0"/>
          <a:stretch/>
        </p:blipFill>
        <p:spPr>
          <a:xfrm>
            <a:off x="4849381" y="6153151"/>
            <a:ext cx="2340838" cy="6344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Quattrocento Sans"/>
              <a:buNone/>
            </a:pPr>
            <a:r>
              <a:rPr lang="en-US" sz="4000">
                <a:solidFill>
                  <a:schemeClr val="lt1"/>
                </a:solidFill>
                <a:latin typeface="Quattrocento Sans"/>
                <a:ea typeface="Quattrocento Sans"/>
                <a:cs typeface="Quattrocento Sans"/>
                <a:sym typeface="Quattrocento Sans"/>
              </a:rPr>
              <a:t>SUPPORTS PRODUCTS FROM OTHER CHAINS</a:t>
            </a:r>
            <a:endParaRPr sz="4000">
              <a:solidFill>
                <a:schemeClr val="lt1"/>
              </a:solidFill>
              <a:latin typeface="Quattrocento Sans"/>
              <a:ea typeface="Quattrocento Sans"/>
              <a:cs typeface="Quattrocento Sans"/>
              <a:sym typeface="Quattrocento Sans"/>
            </a:endParaRPr>
          </a:p>
        </p:txBody>
      </p:sp>
      <p:grpSp>
        <p:nvGrpSpPr>
          <p:cNvPr id="178" name="Google Shape;178;p19"/>
          <p:cNvGrpSpPr/>
          <p:nvPr/>
        </p:nvGrpSpPr>
        <p:grpSpPr>
          <a:xfrm>
            <a:off x="888900" y="1924999"/>
            <a:ext cx="10561890" cy="4585305"/>
            <a:chOff x="0" y="0"/>
            <a:chExt cx="10561890" cy="4585305"/>
          </a:xfrm>
        </p:grpSpPr>
        <p:sp>
          <p:nvSpPr>
            <p:cNvPr id="179" name="Google Shape;179;p19"/>
            <p:cNvSpPr/>
            <p:nvPr/>
          </p:nvSpPr>
          <p:spPr>
            <a:xfrm>
              <a:off x="0" y="0"/>
              <a:ext cx="10515600" cy="1434300"/>
            </a:xfrm>
            <a:prstGeom prst="roundRect">
              <a:avLst>
                <a:gd fmla="val 10000" name="adj"/>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nvSpPr>
          <p:spPr>
            <a:xfrm>
              <a:off x="2292690" y="4263"/>
              <a:ext cx="8269200" cy="14343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None/>
              </a:pPr>
              <a:r>
                <a:rPr b="1" lang="en-US" sz="1700">
                  <a:solidFill>
                    <a:schemeClr val="lt1"/>
                  </a:solidFill>
                  <a:latin typeface="Quattrocento Sans"/>
                  <a:ea typeface="Quattrocento Sans"/>
                  <a:cs typeface="Quattrocento Sans"/>
                  <a:sym typeface="Quattrocento Sans"/>
                </a:rPr>
                <a:t>Wider Selection:</a:t>
              </a:r>
              <a:r>
                <a:rPr lang="en-US" sz="1700">
                  <a:solidFill>
                    <a:schemeClr val="lt1"/>
                  </a:solidFill>
                  <a:latin typeface="Quattrocento Sans"/>
                  <a:ea typeface="Quattrocento Sans"/>
                  <a:cs typeface="Quattrocento Sans"/>
                  <a:sym typeface="Quattrocento Sans"/>
                </a:rPr>
                <a:t> Users gain access to a broader range of products and services, unrestricted by the constraints of a single blockchain</a:t>
              </a:r>
              <a:endParaRPr i="0" sz="2300" u="none" cap="none" strike="noStrike">
                <a:solidFill>
                  <a:schemeClr val="lt1"/>
                </a:solidFill>
                <a:latin typeface="Quattrocento Sans"/>
                <a:ea typeface="Quattrocento Sans"/>
                <a:cs typeface="Quattrocento Sans"/>
                <a:sym typeface="Quattrocento Sans"/>
              </a:endParaRPr>
            </a:p>
          </p:txBody>
        </p:sp>
        <p:sp>
          <p:nvSpPr>
            <p:cNvPr id="181" name="Google Shape;181;p19"/>
            <p:cNvSpPr/>
            <p:nvPr/>
          </p:nvSpPr>
          <p:spPr>
            <a:xfrm>
              <a:off x="143420" y="143420"/>
              <a:ext cx="2103000" cy="1147500"/>
            </a:xfrm>
            <a:prstGeom prst="roundRect">
              <a:avLst>
                <a:gd fmla="val 10000" name="adj"/>
              </a:avLst>
            </a:prstGeom>
            <a:blipFill rotWithShape="1">
              <a:blip r:embed="rId4">
                <a:alphaModFix/>
              </a:blip>
              <a:stretch>
                <a:fillRect b="-41999" l="0" r="0" t="-41999"/>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0" y="1577627"/>
              <a:ext cx="10515600" cy="1434300"/>
            </a:xfrm>
            <a:prstGeom prst="roundRect">
              <a:avLst>
                <a:gd fmla="val 10000" name="adj"/>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nvSpPr>
          <p:spPr>
            <a:xfrm>
              <a:off x="2246415" y="3091352"/>
              <a:ext cx="8269200" cy="14343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None/>
              </a:pPr>
              <a:r>
                <a:rPr b="1" lang="en-US" sz="1700">
                  <a:solidFill>
                    <a:schemeClr val="lt1"/>
                  </a:solidFill>
                  <a:latin typeface="Quattrocento Sans"/>
                  <a:ea typeface="Quattrocento Sans"/>
                  <a:cs typeface="Quattrocento Sans"/>
                  <a:sym typeface="Quattrocento Sans"/>
                </a:rPr>
                <a:t>Enhanced Innovation:</a:t>
              </a:r>
              <a:r>
                <a:rPr lang="en-US" sz="1700">
                  <a:solidFill>
                    <a:schemeClr val="lt1"/>
                  </a:solidFill>
                  <a:latin typeface="Quattrocento Sans"/>
                  <a:ea typeface="Quattrocento Sans"/>
                  <a:cs typeface="Quattrocento Sans"/>
                  <a:sym typeface="Quattrocento Sans"/>
                </a:rPr>
                <a:t> By supporting products from all chains, the platform encourages developers to build and deploy innovative solutions across various networks, fostering a more dynamic and competitive environment.</a:t>
              </a:r>
              <a:endParaRPr i="0" sz="2300" u="none" cap="none" strike="noStrike">
                <a:solidFill>
                  <a:schemeClr val="lt1"/>
                </a:solidFill>
                <a:latin typeface="Quattrocento Sans"/>
                <a:ea typeface="Quattrocento Sans"/>
                <a:cs typeface="Quattrocento Sans"/>
                <a:sym typeface="Quattrocento Sans"/>
              </a:endParaRPr>
            </a:p>
          </p:txBody>
        </p:sp>
        <p:sp>
          <p:nvSpPr>
            <p:cNvPr id="184" name="Google Shape;184;p19"/>
            <p:cNvSpPr/>
            <p:nvPr/>
          </p:nvSpPr>
          <p:spPr>
            <a:xfrm>
              <a:off x="143420" y="1721048"/>
              <a:ext cx="2103000" cy="1147500"/>
            </a:xfrm>
            <a:prstGeom prst="roundRect">
              <a:avLst>
                <a:gd fmla="val 10000" name="adj"/>
              </a:avLst>
            </a:prstGeom>
            <a:blipFill rotWithShape="1">
              <a:blip r:embed="rId5">
                <a:alphaModFix/>
              </a:blip>
              <a:stretch>
                <a:fillRect b="-75000" l="0" r="0" t="-7500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0" y="3151005"/>
              <a:ext cx="10515600" cy="1434300"/>
            </a:xfrm>
            <a:prstGeom prst="roundRect">
              <a:avLst>
                <a:gd fmla="val 10000" name="adj"/>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2292690" y="1577630"/>
              <a:ext cx="8269200" cy="1434300"/>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None/>
              </a:pPr>
              <a:r>
                <a:rPr b="1" lang="en-US" sz="1700">
                  <a:solidFill>
                    <a:schemeClr val="lt1"/>
                  </a:solidFill>
                  <a:latin typeface="Quattrocento Sans"/>
                  <a:ea typeface="Quattrocento Sans"/>
                  <a:cs typeface="Quattrocento Sans"/>
                  <a:sym typeface="Quattrocento Sans"/>
                </a:rPr>
                <a:t>Reduced Fragmentation:</a:t>
              </a:r>
              <a:r>
                <a:rPr lang="en-US" sz="1700">
                  <a:solidFill>
                    <a:schemeClr val="lt1"/>
                  </a:solidFill>
                  <a:latin typeface="Quattrocento Sans"/>
                  <a:ea typeface="Quattrocento Sans"/>
                  <a:cs typeface="Quattrocento Sans"/>
                  <a:sym typeface="Quattrocento Sans"/>
                </a:rPr>
                <a:t> The platform bridges the gap between different blockchain communities, promoting collaboration and reducing the fragmentation often seen in the decentralized space.</a:t>
              </a:r>
              <a:endParaRPr i="0" sz="2300" u="none" cap="none" strike="noStrike">
                <a:solidFill>
                  <a:schemeClr val="lt1"/>
                </a:solidFill>
                <a:latin typeface="Quattrocento Sans"/>
                <a:ea typeface="Quattrocento Sans"/>
                <a:cs typeface="Quattrocento Sans"/>
                <a:sym typeface="Quattrocento Sans"/>
              </a:endParaRPr>
            </a:p>
          </p:txBody>
        </p:sp>
        <p:sp>
          <p:nvSpPr>
            <p:cNvPr id="187" name="Google Shape;187;p19"/>
            <p:cNvSpPr/>
            <p:nvPr/>
          </p:nvSpPr>
          <p:spPr>
            <a:xfrm>
              <a:off x="143420" y="3298676"/>
              <a:ext cx="2103000" cy="1147500"/>
            </a:xfrm>
            <a:prstGeom prst="roundRect">
              <a:avLst>
                <a:gd fmla="val 10000" name="adj"/>
              </a:avLst>
            </a:prstGeom>
            <a:blipFill rotWithShape="1">
              <a:blip r:embed="rId6">
                <a:alphaModFix/>
              </a:blip>
              <a:stretch>
                <a:fillRect b="-46987" l="0" r="0" t="-46999"/>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Quattrocento Sans"/>
              <a:buNone/>
            </a:pPr>
            <a:r>
              <a:rPr lang="en-US" sz="4000">
                <a:solidFill>
                  <a:schemeClr val="lt1"/>
                </a:solidFill>
                <a:latin typeface="Quattrocento Sans"/>
                <a:ea typeface="Quattrocento Sans"/>
                <a:cs typeface="Quattrocento Sans"/>
                <a:sym typeface="Quattrocento Sans"/>
              </a:rPr>
              <a:t>TOKENOMICS</a:t>
            </a:r>
            <a:endParaRPr sz="4000">
              <a:solidFill>
                <a:schemeClr val="lt1"/>
              </a:solidFill>
              <a:latin typeface="Quattrocento Sans"/>
              <a:ea typeface="Quattrocento Sans"/>
              <a:cs typeface="Quattrocento Sans"/>
              <a:sym typeface="Quattrocento Sans"/>
            </a:endParaRPr>
          </a:p>
        </p:txBody>
      </p:sp>
      <p:grpSp>
        <p:nvGrpSpPr>
          <p:cNvPr id="193" name="Google Shape;193;p20"/>
          <p:cNvGrpSpPr/>
          <p:nvPr/>
        </p:nvGrpSpPr>
        <p:grpSpPr>
          <a:xfrm>
            <a:off x="795105" y="2384982"/>
            <a:ext cx="10509508" cy="3177272"/>
            <a:chOff x="3055" y="587032"/>
            <a:chExt cx="10509508" cy="3177272"/>
          </a:xfrm>
        </p:grpSpPr>
        <p:sp>
          <p:nvSpPr>
            <p:cNvPr id="194" name="Google Shape;194;p20"/>
            <p:cNvSpPr/>
            <p:nvPr/>
          </p:nvSpPr>
          <p:spPr>
            <a:xfrm>
              <a:off x="3080" y="587032"/>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nvSpPr>
          <p:spPr>
            <a:xfrm>
              <a:off x="3055" y="587057"/>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1B tokens total supply</a:t>
              </a:r>
              <a:endParaRPr b="0" i="0" sz="2700" u="none" cap="none" strike="noStrike">
                <a:solidFill>
                  <a:schemeClr val="lt1"/>
                </a:solidFill>
                <a:latin typeface="Quattrocento Sans"/>
                <a:ea typeface="Quattrocento Sans"/>
                <a:cs typeface="Quattrocento Sans"/>
                <a:sym typeface="Quattrocento Sans"/>
              </a:endParaRPr>
            </a:p>
          </p:txBody>
        </p:sp>
        <p:sp>
          <p:nvSpPr>
            <p:cNvPr id="196" name="Google Shape;196;p20"/>
            <p:cNvSpPr/>
            <p:nvPr/>
          </p:nvSpPr>
          <p:spPr>
            <a:xfrm>
              <a:off x="2691541" y="587032"/>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txBox="1"/>
            <p:nvPr/>
          </p:nvSpPr>
          <p:spPr>
            <a:xfrm>
              <a:off x="2691516" y="587057"/>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5% team entry</a:t>
              </a:r>
              <a:endParaRPr b="0" i="0" sz="2700" u="none" cap="none" strike="noStrike">
                <a:solidFill>
                  <a:schemeClr val="lt1"/>
                </a:solidFill>
                <a:latin typeface="Quattrocento Sans"/>
                <a:ea typeface="Quattrocento Sans"/>
                <a:cs typeface="Quattrocento Sans"/>
                <a:sym typeface="Quattrocento Sans"/>
              </a:endParaRPr>
            </a:p>
          </p:txBody>
        </p:sp>
        <p:sp>
          <p:nvSpPr>
            <p:cNvPr id="198" name="Google Shape;198;p20"/>
            <p:cNvSpPr/>
            <p:nvPr/>
          </p:nvSpPr>
          <p:spPr>
            <a:xfrm>
              <a:off x="5380002" y="587032"/>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txBox="1"/>
            <p:nvPr/>
          </p:nvSpPr>
          <p:spPr>
            <a:xfrm>
              <a:off x="5379989" y="593307"/>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5% foundational investors</a:t>
              </a:r>
              <a:endParaRPr b="0" i="0" sz="2700" u="none" cap="none" strike="noStrike">
                <a:solidFill>
                  <a:schemeClr val="lt1"/>
                </a:solidFill>
                <a:latin typeface="Quattrocento Sans"/>
                <a:ea typeface="Quattrocento Sans"/>
                <a:cs typeface="Quattrocento Sans"/>
                <a:sym typeface="Quattrocento Sans"/>
              </a:endParaRPr>
            </a:p>
          </p:txBody>
        </p:sp>
        <p:sp>
          <p:nvSpPr>
            <p:cNvPr id="200" name="Google Shape;200;p20"/>
            <p:cNvSpPr/>
            <p:nvPr/>
          </p:nvSpPr>
          <p:spPr>
            <a:xfrm>
              <a:off x="8068463" y="587032"/>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txBox="1"/>
            <p:nvPr/>
          </p:nvSpPr>
          <p:spPr>
            <a:xfrm>
              <a:off x="8068463" y="587057"/>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5% pre-sales, collaborations, influencers</a:t>
              </a:r>
              <a:endParaRPr b="0" i="0" sz="2700" u="none" cap="none" strike="noStrike">
                <a:solidFill>
                  <a:schemeClr val="lt1"/>
                </a:solidFill>
                <a:latin typeface="Quattrocento Sans"/>
                <a:ea typeface="Quattrocento Sans"/>
                <a:cs typeface="Quattrocento Sans"/>
                <a:sym typeface="Quattrocento Sans"/>
              </a:endParaRPr>
            </a:p>
          </p:txBody>
        </p:sp>
        <p:sp>
          <p:nvSpPr>
            <p:cNvPr id="202" name="Google Shape;202;p20"/>
            <p:cNvSpPr/>
            <p:nvPr/>
          </p:nvSpPr>
          <p:spPr>
            <a:xfrm>
              <a:off x="1347311" y="2297871"/>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txBox="1"/>
            <p:nvPr/>
          </p:nvSpPr>
          <p:spPr>
            <a:xfrm>
              <a:off x="1347286" y="2297884"/>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5% marketing</a:t>
              </a:r>
              <a:endParaRPr b="0" i="0" sz="2700" u="none" cap="none" strike="noStrike">
                <a:solidFill>
                  <a:schemeClr val="lt1"/>
                </a:solidFill>
                <a:latin typeface="Quattrocento Sans"/>
                <a:ea typeface="Quattrocento Sans"/>
                <a:cs typeface="Quattrocento Sans"/>
                <a:sym typeface="Quattrocento Sans"/>
              </a:endParaRPr>
            </a:p>
          </p:txBody>
        </p:sp>
        <p:sp>
          <p:nvSpPr>
            <p:cNvPr id="204" name="Google Shape;204;p20"/>
            <p:cNvSpPr/>
            <p:nvPr/>
          </p:nvSpPr>
          <p:spPr>
            <a:xfrm>
              <a:off x="4035772" y="2297871"/>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txBox="1"/>
            <p:nvPr/>
          </p:nvSpPr>
          <p:spPr>
            <a:xfrm>
              <a:off x="4035747" y="2297884"/>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30% liquidity</a:t>
              </a:r>
              <a:endParaRPr b="0" i="0" sz="2700" u="none" cap="none" strike="noStrike">
                <a:solidFill>
                  <a:schemeClr val="lt1"/>
                </a:solidFill>
                <a:latin typeface="Quattrocento Sans"/>
                <a:ea typeface="Quattrocento Sans"/>
                <a:cs typeface="Quattrocento Sans"/>
                <a:sym typeface="Quattrocento Sans"/>
              </a:endParaRPr>
            </a:p>
          </p:txBody>
        </p:sp>
        <p:sp>
          <p:nvSpPr>
            <p:cNvPr id="206" name="Google Shape;206;p20"/>
            <p:cNvSpPr/>
            <p:nvPr/>
          </p:nvSpPr>
          <p:spPr>
            <a:xfrm>
              <a:off x="6724233" y="2297871"/>
              <a:ext cx="2444055" cy="1466433"/>
            </a:xfrm>
            <a:prstGeom prst="rect">
              <a:avLst/>
            </a:prstGeom>
            <a:no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txBox="1"/>
            <p:nvPr/>
          </p:nvSpPr>
          <p:spPr>
            <a:xfrm>
              <a:off x="6724233" y="2297871"/>
              <a:ext cx="2444100" cy="1466400"/>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Quattrocento Sans"/>
                  <a:ea typeface="Quattrocento Sans"/>
                  <a:cs typeface="Quattrocento Sans"/>
                  <a:sym typeface="Quattrocento Sans"/>
                </a:rPr>
                <a:t>50% liquidity for future DEX</a:t>
              </a:r>
              <a:endParaRPr b="0" i="0" sz="27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CONCLUSION</a:t>
            </a:r>
            <a:endParaRPr/>
          </a:p>
        </p:txBody>
      </p:sp>
      <p:grpSp>
        <p:nvGrpSpPr>
          <p:cNvPr id="213" name="Google Shape;213;p21"/>
          <p:cNvGrpSpPr/>
          <p:nvPr/>
        </p:nvGrpSpPr>
        <p:grpSpPr>
          <a:xfrm>
            <a:off x="838200" y="1825625"/>
            <a:ext cx="10515600" cy="4351337"/>
            <a:chOff x="0" y="0"/>
            <a:chExt cx="10515600" cy="4351337"/>
          </a:xfrm>
        </p:grpSpPr>
        <p:cxnSp>
          <p:nvCxnSpPr>
            <p:cNvPr id="214" name="Google Shape;214;p21"/>
            <p:cNvCxnSpPr/>
            <p:nvPr/>
          </p:nvCxnSpPr>
          <p:spPr>
            <a:xfrm>
              <a:off x="0" y="0"/>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15" name="Google Shape;215;p21"/>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txBox="1"/>
            <p:nvPr/>
          </p:nvSpPr>
          <p:spPr>
            <a:xfrm>
              <a:off x="0" y="0"/>
              <a:ext cx="10515600" cy="1087834"/>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ChainCircle is a solid project backed by an honest team that plans to revolutionize the cryptocurrency and blockchain asset exchange industry. The platform's focus on speed, safety, scalability, and customer support, combined with its innovative features and helpful resources, makes it a promising contender in the market.</a:t>
              </a:r>
              <a:endParaRPr b="0" i="0" sz="1700" u="none" cap="none" strike="noStrike">
                <a:solidFill>
                  <a:schemeClr val="dk1"/>
                </a:solidFill>
                <a:latin typeface="Calibri"/>
                <a:ea typeface="Calibri"/>
                <a:cs typeface="Calibri"/>
                <a:sym typeface="Calibri"/>
              </a:endParaRPr>
            </a:p>
          </p:txBody>
        </p:sp>
        <p:cxnSp>
          <p:nvCxnSpPr>
            <p:cNvPr id="217" name="Google Shape;217;p21"/>
            <p:cNvCxnSpPr/>
            <p:nvPr/>
          </p:nvCxnSpPr>
          <p:spPr>
            <a:xfrm>
              <a:off x="0" y="1087834"/>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18" name="Google Shape;218;p21"/>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txBox="1"/>
            <p:nvPr/>
          </p:nvSpPr>
          <p:spPr>
            <a:xfrm>
              <a:off x="0" y="1087834"/>
              <a:ext cx="10515600" cy="1087834"/>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Centuries earlier, in the earliest days of civilization, people exchanged goods and services through barter, which proved to be inefficient as trade grew and people traveled further to seek new markets. The invention of coins allowed for a more convenient and secure way to store and exchange value.</a:t>
              </a:r>
              <a:endParaRPr b="0" i="0" sz="1700" u="none" cap="none" strike="noStrike">
                <a:solidFill>
                  <a:schemeClr val="dk1"/>
                </a:solidFill>
                <a:latin typeface="Calibri"/>
                <a:ea typeface="Calibri"/>
                <a:cs typeface="Calibri"/>
                <a:sym typeface="Calibri"/>
              </a:endParaRPr>
            </a:p>
          </p:txBody>
        </p:sp>
        <p:cxnSp>
          <p:nvCxnSpPr>
            <p:cNvPr id="220" name="Google Shape;220;p21"/>
            <p:cNvCxnSpPr/>
            <p:nvPr/>
          </p:nvCxnSpPr>
          <p:spPr>
            <a:xfrm>
              <a:off x="0" y="2175669"/>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21" name="Google Shape;221;p21"/>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0" y="2175669"/>
              <a:ext cx="10515600" cy="1087834"/>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Centuries later, in 1800 AD, an innovative concept combined the best aspects of paper money with those of coins and it allowed central banks to create money backed by precious metals. The desire to create a better system led to the creation of Credit Cards in 1946 AD and the need for faster transactions let to the apparition of Electronic Money in 1997 AD.</a:t>
              </a:r>
              <a:endParaRPr b="0" i="0" sz="1700" u="none" cap="none" strike="noStrike">
                <a:solidFill>
                  <a:schemeClr val="dk1"/>
                </a:solidFill>
                <a:latin typeface="Calibri"/>
                <a:ea typeface="Calibri"/>
                <a:cs typeface="Calibri"/>
                <a:sym typeface="Calibri"/>
              </a:endParaRPr>
            </a:p>
          </p:txBody>
        </p:sp>
        <p:cxnSp>
          <p:nvCxnSpPr>
            <p:cNvPr id="223" name="Google Shape;223;p21"/>
            <p:cNvCxnSpPr/>
            <p:nvPr/>
          </p:nvCxnSpPr>
          <p:spPr>
            <a:xfrm>
              <a:off x="0" y="3263503"/>
              <a:ext cx="105156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24" name="Google Shape;224;p21"/>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txBox="1"/>
            <p:nvPr/>
          </p:nvSpPr>
          <p:spPr>
            <a:xfrm>
              <a:off x="0" y="3263503"/>
              <a:ext cx="10515600" cy="1087834"/>
            </a:xfrm>
            <a:prstGeom prst="rect">
              <a:avLst/>
            </a:prstGeom>
            <a:noFill/>
            <a:ln>
              <a:noFill/>
            </a:ln>
          </p:spPr>
          <p:txBody>
            <a:bodyPr anchorCtr="0" anchor="t" bIns="64750" lIns="64750" spcFirstLastPara="1" rIns="64750" wrap="square" tIns="64750">
              <a:noAutofit/>
            </a:bodyPr>
            <a:lstStyle/>
            <a:p>
              <a:pPr indent="0" lvl="0" marL="0" marR="0" rtl="0" algn="l">
                <a:lnSpc>
                  <a:spcPct val="90000"/>
                </a:lnSpc>
                <a:spcBef>
                  <a:spcPts val="0"/>
                </a:spcBef>
                <a:spcAft>
                  <a:spcPts val="0"/>
                </a:spcAft>
                <a:buNone/>
              </a:pPr>
              <a:r>
                <a:rPr b="0" i="0" lang="en-US" sz="1700" u="none" cap="none" strike="noStrike">
                  <a:solidFill>
                    <a:schemeClr val="dk1"/>
                  </a:solidFill>
                  <a:latin typeface="Calibri"/>
                  <a:ea typeface="Calibri"/>
                  <a:cs typeface="Calibri"/>
                  <a:sym typeface="Calibri"/>
                </a:rPr>
                <a:t>Today, in 2024 AD, the world is once again ready for a more advanced, efficient, and reliable financial system. ChainCircle is well-positioned to meet these needs, leveraging the power of blockchain technology to provide a seamless and secure experience for users. The project's commitment to transparency, innovation, and customer satisfaction will no doubt contribute to its success in the years to come.</a:t>
              </a:r>
              <a:endParaRPr b="0" i="0" sz="17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