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Quattrocento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BnGv5x21lsGNy2SJlk0giOkxw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QuattrocentoSans-regular.fntdata"/><Relationship Id="rId10" Type="http://schemas.openxmlformats.org/officeDocument/2006/relationships/slide" Target="slides/slide6.xml"/><Relationship Id="rId13" Type="http://schemas.openxmlformats.org/officeDocument/2006/relationships/font" Target="fonts/QuattrocentoSans-italic.fntdata"/><Relationship Id="rId12" Type="http://schemas.openxmlformats.org/officeDocument/2006/relationships/font" Target="fonts/Quattrocento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Quattrocento Sans"/>
              <a:buNone/>
            </a:pPr>
            <a:r>
              <a:rPr lang="en-US">
                <a:solidFill>
                  <a:schemeClr val="lt1"/>
                </a:solidFill>
                <a:latin typeface="Quattrocento Sans"/>
                <a:ea typeface="Quattrocento Sans"/>
                <a:cs typeface="Quattrocento Sans"/>
                <a:sym typeface="Quattrocento Sans"/>
              </a:rPr>
              <a:t>The Start - Q1 2025</a:t>
            </a:r>
            <a:endParaRPr>
              <a:solidFill>
                <a:schemeClr val="lt1"/>
              </a:solidFill>
              <a:latin typeface="Quattrocento Sans"/>
              <a:ea typeface="Quattrocento Sans"/>
              <a:cs typeface="Quattrocento Sans"/>
              <a:sym typeface="Quattrocento Sans"/>
            </a:endParaRPr>
          </a:p>
        </p:txBody>
      </p:sp>
      <p:pic>
        <p:nvPicPr>
          <p:cNvPr id="89" name="Google Shape;89;p2"/>
          <p:cNvPicPr preferRelativeResize="0"/>
          <p:nvPr/>
        </p:nvPicPr>
        <p:blipFill rotWithShape="1">
          <a:blip r:embed="rId4">
            <a:alphaModFix/>
          </a:blip>
          <a:srcRect b="0" l="0" r="0" t="0"/>
          <a:stretch/>
        </p:blipFill>
        <p:spPr>
          <a:xfrm>
            <a:off x="5181600" y="6311900"/>
            <a:ext cx="1676400" cy="454339"/>
          </a:xfrm>
          <a:prstGeom prst="rect">
            <a:avLst/>
          </a:prstGeom>
          <a:noFill/>
          <a:ln>
            <a:noFill/>
          </a:ln>
        </p:spPr>
      </p:pic>
      <p:grpSp>
        <p:nvGrpSpPr>
          <p:cNvPr id="90" name="Google Shape;90;p2"/>
          <p:cNvGrpSpPr/>
          <p:nvPr/>
        </p:nvGrpSpPr>
        <p:grpSpPr>
          <a:xfrm>
            <a:off x="838200" y="1865312"/>
            <a:ext cx="10515600" cy="4271963"/>
            <a:chOff x="0" y="39687"/>
            <a:chExt cx="10515600" cy="4271963"/>
          </a:xfrm>
        </p:grpSpPr>
        <p:sp>
          <p:nvSpPr>
            <p:cNvPr id="91" name="Google Shape;91;p2"/>
            <p:cNvSpPr/>
            <p:nvPr/>
          </p:nvSpPr>
          <p:spPr>
            <a:xfrm>
              <a:off x="0" y="39687"/>
              <a:ext cx="3286125" cy="1971675"/>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txBox="1"/>
            <p:nvPr/>
          </p:nvSpPr>
          <p:spPr>
            <a:xfrm>
              <a:off x="0" y="39687"/>
              <a:ext cx="3286125" cy="19716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SPL smart contract deployment on Solana Testnet</a:t>
              </a:r>
              <a:endParaRPr b="0" i="0" sz="2400" u="none" cap="none" strike="noStrike">
                <a:solidFill>
                  <a:schemeClr val="lt1"/>
                </a:solidFill>
                <a:latin typeface="Quattrocento Sans"/>
                <a:ea typeface="Quattrocento Sans"/>
                <a:cs typeface="Quattrocento Sans"/>
                <a:sym typeface="Quattrocento Sans"/>
              </a:endParaRPr>
            </a:p>
          </p:txBody>
        </p:sp>
        <p:sp>
          <p:nvSpPr>
            <p:cNvPr id="93" name="Google Shape;93;p2"/>
            <p:cNvSpPr/>
            <p:nvPr/>
          </p:nvSpPr>
          <p:spPr>
            <a:xfrm>
              <a:off x="3614737" y="39687"/>
              <a:ext cx="3286125" cy="1971675"/>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txBox="1"/>
            <p:nvPr/>
          </p:nvSpPr>
          <p:spPr>
            <a:xfrm>
              <a:off x="3614737" y="39687"/>
              <a:ext cx="3286125" cy="19716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SPL smart contract deployment on Solana Mainnet </a:t>
              </a:r>
              <a:endParaRPr b="0" i="0" sz="2400" u="none" cap="none" strike="noStrike">
                <a:solidFill>
                  <a:schemeClr val="lt1"/>
                </a:solidFill>
                <a:latin typeface="Quattrocento Sans"/>
                <a:ea typeface="Quattrocento Sans"/>
                <a:cs typeface="Quattrocento Sans"/>
                <a:sym typeface="Quattrocento Sans"/>
              </a:endParaRPr>
            </a:p>
          </p:txBody>
        </p:sp>
        <p:sp>
          <p:nvSpPr>
            <p:cNvPr id="95" name="Google Shape;95;p2"/>
            <p:cNvSpPr/>
            <p:nvPr/>
          </p:nvSpPr>
          <p:spPr>
            <a:xfrm>
              <a:off x="7229475" y="39687"/>
              <a:ext cx="3286125" cy="1971675"/>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txBox="1"/>
            <p:nvPr/>
          </p:nvSpPr>
          <p:spPr>
            <a:xfrm>
              <a:off x="7229475" y="39687"/>
              <a:ext cx="3286125" cy="19716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Team allocations and presale </a:t>
              </a:r>
              <a:endParaRPr b="0" i="0" sz="2400" u="none" cap="none" strike="noStrike">
                <a:solidFill>
                  <a:schemeClr val="lt1"/>
                </a:solidFill>
                <a:latin typeface="Quattrocento Sans"/>
                <a:ea typeface="Quattrocento Sans"/>
                <a:cs typeface="Quattrocento Sans"/>
                <a:sym typeface="Quattrocento Sans"/>
              </a:endParaRPr>
            </a:p>
          </p:txBody>
        </p:sp>
        <p:sp>
          <p:nvSpPr>
            <p:cNvPr id="97" name="Google Shape;97;p2"/>
            <p:cNvSpPr/>
            <p:nvPr/>
          </p:nvSpPr>
          <p:spPr>
            <a:xfrm>
              <a:off x="1807368" y="2339975"/>
              <a:ext cx="3286125" cy="1971675"/>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txBox="1"/>
            <p:nvPr/>
          </p:nvSpPr>
          <p:spPr>
            <a:xfrm>
              <a:off x="1807368" y="2339975"/>
              <a:ext cx="3286125" cy="19716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Dapp launch with Token creation  and Escrow features</a:t>
              </a:r>
              <a:endParaRPr b="0" i="0" sz="2400" u="none" cap="none" strike="noStrike">
                <a:solidFill>
                  <a:schemeClr val="lt1"/>
                </a:solidFill>
                <a:latin typeface="Quattrocento Sans"/>
                <a:ea typeface="Quattrocento Sans"/>
                <a:cs typeface="Quattrocento Sans"/>
                <a:sym typeface="Quattrocento Sans"/>
              </a:endParaRPr>
            </a:p>
          </p:txBody>
        </p:sp>
        <p:sp>
          <p:nvSpPr>
            <p:cNvPr id="99" name="Google Shape;99;p2"/>
            <p:cNvSpPr/>
            <p:nvPr/>
          </p:nvSpPr>
          <p:spPr>
            <a:xfrm>
              <a:off x="5422106" y="2339975"/>
              <a:ext cx="3286125" cy="1971675"/>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5422106" y="2339975"/>
              <a:ext cx="3286125" cy="19716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en-US" sz="2400">
                  <a:solidFill>
                    <a:schemeClr val="lt1"/>
                  </a:solidFill>
                  <a:latin typeface="Quattrocento Sans"/>
                  <a:ea typeface="Quattrocento Sans"/>
                  <a:cs typeface="Quattrocento Sans"/>
                  <a:sym typeface="Quattrocento Sans"/>
                </a:rPr>
                <a:t>Chaincircle Dapp and Bot Marketplace</a:t>
              </a:r>
              <a:endParaRPr b="0" i="0" sz="2400" u="none" cap="none" strike="noStrike">
                <a:solidFill>
                  <a:schemeClr val="lt1"/>
                </a:solidFill>
                <a:latin typeface="Quattrocento Sans"/>
                <a:ea typeface="Quattrocento Sans"/>
                <a:cs typeface="Quattrocento Sans"/>
                <a:sym typeface="Quattrocento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Quattrocento Sans"/>
              <a:buNone/>
            </a:pPr>
            <a:r>
              <a:rPr lang="en-US">
                <a:solidFill>
                  <a:schemeClr val="lt1"/>
                </a:solidFill>
                <a:latin typeface="Quattrocento Sans"/>
                <a:ea typeface="Quattrocento Sans"/>
                <a:cs typeface="Quattrocento Sans"/>
                <a:sym typeface="Quattrocento Sans"/>
              </a:rPr>
              <a:t>Growth - Q2 2025</a:t>
            </a:r>
            <a:endParaRPr>
              <a:solidFill>
                <a:schemeClr val="lt1"/>
              </a:solidFill>
              <a:latin typeface="Quattrocento Sans"/>
              <a:ea typeface="Quattrocento Sans"/>
              <a:cs typeface="Quattrocento Sans"/>
              <a:sym typeface="Quattrocento Sans"/>
            </a:endParaRPr>
          </a:p>
        </p:txBody>
      </p:sp>
      <p:grpSp>
        <p:nvGrpSpPr>
          <p:cNvPr id="106" name="Google Shape;106;p3"/>
          <p:cNvGrpSpPr/>
          <p:nvPr/>
        </p:nvGrpSpPr>
        <p:grpSpPr>
          <a:xfrm>
            <a:off x="838200" y="1973906"/>
            <a:ext cx="10515600" cy="4351337"/>
            <a:chOff x="0" y="0"/>
            <a:chExt cx="10515600" cy="4351337"/>
          </a:xfrm>
        </p:grpSpPr>
        <p:sp>
          <p:nvSpPr>
            <p:cNvPr id="107" name="Google Shape;107;p3"/>
            <p:cNvSpPr/>
            <p:nvPr/>
          </p:nvSpPr>
          <p:spPr>
            <a:xfrm>
              <a:off x="0" y="1305401"/>
              <a:ext cx="10515600" cy="1740535"/>
            </a:xfrm>
            <a:prstGeom prst="notchedRightArrow">
              <a:avLst>
                <a:gd fmla="val 50000" name="adj1"/>
                <a:gd fmla="val 50000" name="adj2"/>
              </a:avLst>
            </a:prstGeom>
            <a:solidFill>
              <a:srgbClr val="CDCF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4736" y="0"/>
              <a:ext cx="2278208" cy="1740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txBox="1"/>
            <p:nvPr/>
          </p:nvSpPr>
          <p:spPr>
            <a:xfrm>
              <a:off x="4736" y="0"/>
              <a:ext cx="2278208" cy="1740535"/>
            </a:xfrm>
            <a:prstGeom prst="rect">
              <a:avLst/>
            </a:prstGeom>
            <a:noFill/>
            <a:ln>
              <a:noFill/>
            </a:ln>
          </p:spPr>
          <p:txBody>
            <a:bodyPr anchorCtr="0" anchor="b" bIns="163575" lIns="163575" spcFirstLastPara="1" rIns="163575" wrap="square" tIns="163575">
              <a:noAutofit/>
            </a:bodyPr>
            <a:lstStyle/>
            <a:p>
              <a:pPr indent="0" lvl="0" marL="0" marR="0" rtl="0" algn="ctr">
                <a:lnSpc>
                  <a:spcPct val="90000"/>
                </a:lnSpc>
                <a:spcBef>
                  <a:spcPts val="0"/>
                </a:spcBef>
                <a:spcAft>
                  <a:spcPts val="0"/>
                </a:spcAft>
                <a:buNone/>
              </a:pPr>
              <a:r>
                <a:rPr b="0" i="0" lang="en-US" sz="2300" u="none" cap="none" strike="noStrike">
                  <a:solidFill>
                    <a:schemeClr val="lt1"/>
                  </a:solidFill>
                  <a:latin typeface="Quattrocento Sans"/>
                  <a:ea typeface="Quattrocento Sans"/>
                  <a:cs typeface="Quattrocento Sans"/>
                  <a:sym typeface="Quattrocento Sans"/>
                </a:rPr>
                <a:t>ChainCircle Dapp Marketplace </a:t>
              </a:r>
              <a:endParaRPr b="0" i="0" sz="2300" u="none" cap="none" strike="noStrike">
                <a:solidFill>
                  <a:schemeClr val="lt1"/>
                </a:solidFill>
                <a:latin typeface="Quattrocento Sans"/>
                <a:ea typeface="Quattrocento Sans"/>
                <a:cs typeface="Quattrocento Sans"/>
                <a:sym typeface="Quattrocento Sans"/>
              </a:endParaRPr>
            </a:p>
          </p:txBody>
        </p:sp>
        <p:sp>
          <p:nvSpPr>
            <p:cNvPr id="110" name="Google Shape;110;p3"/>
            <p:cNvSpPr/>
            <p:nvPr/>
          </p:nvSpPr>
          <p:spPr>
            <a:xfrm>
              <a:off x="926274" y="1958102"/>
              <a:ext cx="435133" cy="435133"/>
            </a:xfrm>
            <a:prstGeom prst="ellipse">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2396855" y="2610802"/>
              <a:ext cx="2278208" cy="1740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txBox="1"/>
            <p:nvPr/>
          </p:nvSpPr>
          <p:spPr>
            <a:xfrm>
              <a:off x="2396855" y="2610802"/>
              <a:ext cx="2278208" cy="1740535"/>
            </a:xfrm>
            <a:prstGeom prst="rect">
              <a:avLst/>
            </a:prstGeom>
            <a:noFill/>
            <a:ln>
              <a:noFill/>
            </a:ln>
          </p:spPr>
          <p:txBody>
            <a:bodyPr anchorCtr="0" anchor="t" bIns="163575" lIns="163575" spcFirstLastPara="1" rIns="163575" wrap="square" tIns="163575">
              <a:noAutofit/>
            </a:bodyPr>
            <a:lstStyle/>
            <a:p>
              <a:pPr indent="0" lvl="0" marL="0" marR="0" rtl="0" algn="ctr">
                <a:lnSpc>
                  <a:spcPct val="90000"/>
                </a:lnSpc>
                <a:spcBef>
                  <a:spcPts val="0"/>
                </a:spcBef>
                <a:spcAft>
                  <a:spcPts val="0"/>
                </a:spcAft>
                <a:buNone/>
              </a:pPr>
              <a:r>
                <a:rPr b="0" i="0" lang="en-US" sz="2300" u="none" cap="none" strike="noStrike">
                  <a:solidFill>
                    <a:schemeClr val="lt1"/>
                  </a:solidFill>
                  <a:latin typeface="Quattrocento Sans"/>
                  <a:ea typeface="Quattrocento Sans"/>
                  <a:cs typeface="Quattrocento Sans"/>
                  <a:sym typeface="Quattrocento Sans"/>
                </a:rPr>
                <a:t>DEX public security audit by third parties </a:t>
              </a:r>
              <a:endParaRPr b="0" i="0" sz="2300" u="none" cap="none" strike="noStrike">
                <a:solidFill>
                  <a:schemeClr val="lt1"/>
                </a:solidFill>
                <a:latin typeface="Quattrocento Sans"/>
                <a:ea typeface="Quattrocento Sans"/>
                <a:cs typeface="Quattrocento Sans"/>
                <a:sym typeface="Quattrocento Sans"/>
              </a:endParaRPr>
            </a:p>
          </p:txBody>
        </p:sp>
        <p:sp>
          <p:nvSpPr>
            <p:cNvPr id="113" name="Google Shape;113;p3"/>
            <p:cNvSpPr/>
            <p:nvPr/>
          </p:nvSpPr>
          <p:spPr>
            <a:xfrm>
              <a:off x="3318393" y="1958102"/>
              <a:ext cx="435133" cy="435133"/>
            </a:xfrm>
            <a:prstGeom prst="ellipse">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4788975" y="0"/>
              <a:ext cx="2278208" cy="1740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txBox="1"/>
            <p:nvPr/>
          </p:nvSpPr>
          <p:spPr>
            <a:xfrm>
              <a:off x="4788975" y="0"/>
              <a:ext cx="2278208" cy="1740535"/>
            </a:xfrm>
            <a:prstGeom prst="rect">
              <a:avLst/>
            </a:prstGeom>
            <a:noFill/>
            <a:ln>
              <a:noFill/>
            </a:ln>
          </p:spPr>
          <p:txBody>
            <a:bodyPr anchorCtr="0" anchor="b" bIns="163575" lIns="163575" spcFirstLastPara="1" rIns="163575" wrap="square" tIns="163575">
              <a:noAutofit/>
            </a:bodyPr>
            <a:lstStyle/>
            <a:p>
              <a:pPr indent="0" lvl="0" marL="0" marR="0" rtl="0" algn="ctr">
                <a:lnSpc>
                  <a:spcPct val="90000"/>
                </a:lnSpc>
                <a:spcBef>
                  <a:spcPts val="0"/>
                </a:spcBef>
                <a:spcAft>
                  <a:spcPts val="0"/>
                </a:spcAft>
                <a:buNone/>
              </a:pPr>
              <a:r>
                <a:rPr b="0" i="0" lang="en-US" sz="2300" u="none" cap="none" strike="noStrike">
                  <a:solidFill>
                    <a:schemeClr val="lt1"/>
                  </a:solidFill>
                  <a:latin typeface="Quattrocento Sans"/>
                  <a:ea typeface="Quattrocento Sans"/>
                  <a:cs typeface="Quattrocento Sans"/>
                  <a:sym typeface="Quattrocento Sans"/>
                </a:rPr>
                <a:t>ChainCircle launchpad </a:t>
              </a:r>
              <a:endParaRPr b="0" i="0" sz="2300" u="none" cap="none" strike="noStrike">
                <a:solidFill>
                  <a:schemeClr val="lt1"/>
                </a:solidFill>
                <a:latin typeface="Quattrocento Sans"/>
                <a:ea typeface="Quattrocento Sans"/>
                <a:cs typeface="Quattrocento Sans"/>
                <a:sym typeface="Quattrocento Sans"/>
              </a:endParaRPr>
            </a:p>
          </p:txBody>
        </p:sp>
        <p:sp>
          <p:nvSpPr>
            <p:cNvPr id="116" name="Google Shape;116;p3"/>
            <p:cNvSpPr/>
            <p:nvPr/>
          </p:nvSpPr>
          <p:spPr>
            <a:xfrm>
              <a:off x="5710512" y="1958102"/>
              <a:ext cx="435133" cy="435133"/>
            </a:xfrm>
            <a:prstGeom prst="ellipse">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7181094" y="2610802"/>
              <a:ext cx="2278208" cy="1740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txBox="1"/>
            <p:nvPr/>
          </p:nvSpPr>
          <p:spPr>
            <a:xfrm>
              <a:off x="7181094" y="2610802"/>
              <a:ext cx="2278208" cy="1740535"/>
            </a:xfrm>
            <a:prstGeom prst="rect">
              <a:avLst/>
            </a:prstGeom>
            <a:noFill/>
            <a:ln>
              <a:noFill/>
            </a:ln>
          </p:spPr>
          <p:txBody>
            <a:bodyPr anchorCtr="0" anchor="t" bIns="163575" lIns="163575" spcFirstLastPara="1" rIns="163575" wrap="square" tIns="163575">
              <a:noAutofit/>
            </a:bodyPr>
            <a:lstStyle/>
            <a:p>
              <a:pPr indent="0" lvl="0" marL="0" marR="0" rtl="0" algn="ctr">
                <a:lnSpc>
                  <a:spcPct val="90000"/>
                </a:lnSpc>
                <a:spcBef>
                  <a:spcPts val="0"/>
                </a:spcBef>
                <a:spcAft>
                  <a:spcPts val="0"/>
                </a:spcAft>
                <a:buNone/>
              </a:pPr>
              <a:r>
                <a:rPr b="0" i="0" lang="en-US" sz="2300" u="none" cap="none" strike="noStrike">
                  <a:solidFill>
                    <a:schemeClr val="lt1"/>
                  </a:solidFill>
                  <a:latin typeface="Quattrocento Sans"/>
                  <a:ea typeface="Quattrocento Sans"/>
                  <a:cs typeface="Quattrocento Sans"/>
                  <a:sym typeface="Quattrocento Sans"/>
                </a:rPr>
                <a:t>L</a:t>
              </a:r>
              <a:r>
                <a:rPr lang="en-US" sz="2300">
                  <a:solidFill>
                    <a:schemeClr val="lt1"/>
                  </a:solidFill>
                  <a:latin typeface="Quattrocento Sans"/>
                  <a:ea typeface="Quattrocento Sans"/>
                  <a:cs typeface="Quattrocento Sans"/>
                  <a:sym typeface="Quattrocento Sans"/>
                </a:rPr>
                <a:t>aunching of DEX</a:t>
              </a:r>
              <a:endParaRPr b="0" i="0" sz="2300" u="none" cap="none" strike="noStrike">
                <a:solidFill>
                  <a:schemeClr val="lt1"/>
                </a:solidFill>
                <a:latin typeface="Quattrocento Sans"/>
                <a:ea typeface="Quattrocento Sans"/>
                <a:cs typeface="Quattrocento Sans"/>
                <a:sym typeface="Quattrocento Sans"/>
              </a:endParaRPr>
            </a:p>
          </p:txBody>
        </p:sp>
        <p:sp>
          <p:nvSpPr>
            <p:cNvPr id="119" name="Google Shape;119;p3"/>
            <p:cNvSpPr/>
            <p:nvPr/>
          </p:nvSpPr>
          <p:spPr>
            <a:xfrm>
              <a:off x="8102632" y="1958102"/>
              <a:ext cx="435133" cy="435133"/>
            </a:xfrm>
            <a:prstGeom prst="ellipse">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0" name="Google Shape;120;p3"/>
          <p:cNvPicPr preferRelativeResize="0"/>
          <p:nvPr/>
        </p:nvPicPr>
        <p:blipFill rotWithShape="1">
          <a:blip r:embed="rId4">
            <a:alphaModFix/>
          </a:blip>
          <a:srcRect b="0" l="0" r="0" t="0"/>
          <a:stretch/>
        </p:blipFill>
        <p:spPr>
          <a:xfrm>
            <a:off x="5181600" y="6311900"/>
            <a:ext cx="1676400" cy="4543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Quattrocento Sans"/>
              <a:buNone/>
            </a:pPr>
            <a:r>
              <a:rPr lang="en-US">
                <a:solidFill>
                  <a:schemeClr val="lt1"/>
                </a:solidFill>
                <a:latin typeface="Quattrocento Sans"/>
                <a:ea typeface="Quattrocento Sans"/>
                <a:cs typeface="Quattrocento Sans"/>
                <a:sym typeface="Quattrocento Sans"/>
              </a:rPr>
              <a:t>The Future - Q4 2025/Q1 2026</a:t>
            </a:r>
            <a:endParaRPr>
              <a:solidFill>
                <a:schemeClr val="lt1"/>
              </a:solidFill>
              <a:latin typeface="Quattrocento Sans"/>
              <a:ea typeface="Quattrocento Sans"/>
              <a:cs typeface="Quattrocento Sans"/>
              <a:sym typeface="Quattrocento Sans"/>
            </a:endParaRPr>
          </a:p>
        </p:txBody>
      </p:sp>
      <p:pic>
        <p:nvPicPr>
          <p:cNvPr id="126" name="Google Shape;126;p4"/>
          <p:cNvPicPr preferRelativeResize="0"/>
          <p:nvPr/>
        </p:nvPicPr>
        <p:blipFill rotWithShape="1">
          <a:blip r:embed="rId4">
            <a:alphaModFix/>
          </a:blip>
          <a:srcRect b="0" l="0" r="0" t="0"/>
          <a:stretch/>
        </p:blipFill>
        <p:spPr>
          <a:xfrm>
            <a:off x="5181600" y="6311900"/>
            <a:ext cx="1676400" cy="454339"/>
          </a:xfrm>
          <a:prstGeom prst="rect">
            <a:avLst/>
          </a:prstGeom>
          <a:noFill/>
          <a:ln>
            <a:noFill/>
          </a:ln>
        </p:spPr>
      </p:pic>
      <p:grpSp>
        <p:nvGrpSpPr>
          <p:cNvPr id="127" name="Google Shape;127;p4"/>
          <p:cNvGrpSpPr/>
          <p:nvPr/>
        </p:nvGrpSpPr>
        <p:grpSpPr>
          <a:xfrm>
            <a:off x="546524" y="2564515"/>
            <a:ext cx="10717950" cy="2837543"/>
            <a:chOff x="89324" y="774903"/>
            <a:chExt cx="10717950" cy="2837543"/>
          </a:xfrm>
        </p:grpSpPr>
        <p:sp>
          <p:nvSpPr>
            <p:cNvPr id="128" name="Google Shape;128;p4"/>
            <p:cNvSpPr/>
            <p:nvPr/>
          </p:nvSpPr>
          <p:spPr>
            <a:xfrm>
              <a:off x="8800596" y="1190348"/>
              <a:ext cx="2006678" cy="2007007"/>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8866809" y="1257260"/>
              <a:ext cx="1873185" cy="1873183"/>
            </a:xfrm>
            <a:prstGeom prst="ellipse">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txBox="1"/>
            <p:nvPr/>
          </p:nvSpPr>
          <p:spPr>
            <a:xfrm>
              <a:off x="9134865" y="1524908"/>
              <a:ext cx="1338141" cy="133788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Quattrocento Sans"/>
                  <a:ea typeface="Quattrocento Sans"/>
                  <a:cs typeface="Quattrocento Sans"/>
                  <a:sym typeface="Quattrocento Sans"/>
                </a:rPr>
                <a:t>Launching on EVM chains.</a:t>
              </a:r>
              <a:endParaRPr b="0" i="0" sz="1600" u="none" cap="none" strike="noStrike">
                <a:solidFill>
                  <a:schemeClr val="dk1"/>
                </a:solidFill>
                <a:latin typeface="Quattrocento Sans"/>
                <a:ea typeface="Quattrocento Sans"/>
                <a:cs typeface="Quattrocento Sans"/>
                <a:sym typeface="Quattrocento Sans"/>
              </a:endParaRPr>
            </a:p>
          </p:txBody>
        </p:sp>
        <p:sp>
          <p:nvSpPr>
            <p:cNvPr id="131" name="Google Shape;131;p4"/>
            <p:cNvSpPr/>
            <p:nvPr/>
          </p:nvSpPr>
          <p:spPr>
            <a:xfrm rot="2700000">
              <a:off x="6725684" y="1190452"/>
              <a:ext cx="2006446" cy="2006446"/>
            </a:xfrm>
            <a:prstGeom prst="teardrop">
              <a:avLst>
                <a:gd fmla="val 10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6793917" y="1257260"/>
              <a:ext cx="1873185" cy="1873183"/>
            </a:xfrm>
            <a:prstGeom prst="ellipse">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txBox="1"/>
            <p:nvPr/>
          </p:nvSpPr>
          <p:spPr>
            <a:xfrm>
              <a:off x="7060905" y="1524908"/>
              <a:ext cx="1338141" cy="133788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Quattrocento Sans"/>
                  <a:ea typeface="Quattrocento Sans"/>
                  <a:cs typeface="Quattrocento Sans"/>
                  <a:sym typeface="Quattrocento Sans"/>
                </a:rPr>
                <a:t>Education program for Aspiring blockchain devs</a:t>
              </a:r>
              <a:endParaRPr b="0" i="0" sz="1600" u="none" cap="none" strike="noStrike">
                <a:solidFill>
                  <a:schemeClr val="dk1"/>
                </a:solidFill>
                <a:latin typeface="Quattrocento Sans"/>
                <a:ea typeface="Quattrocento Sans"/>
                <a:cs typeface="Quattrocento Sans"/>
                <a:sym typeface="Quattrocento Sans"/>
              </a:endParaRPr>
            </a:p>
          </p:txBody>
        </p:sp>
        <p:sp>
          <p:nvSpPr>
            <p:cNvPr id="134" name="Google Shape;134;p4"/>
            <p:cNvSpPr/>
            <p:nvPr/>
          </p:nvSpPr>
          <p:spPr>
            <a:xfrm rot="2700000">
              <a:off x="4652792" y="1190452"/>
              <a:ext cx="2006446" cy="2006446"/>
            </a:xfrm>
            <a:prstGeom prst="teardrop">
              <a:avLst>
                <a:gd fmla="val 10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4719957" y="1257260"/>
              <a:ext cx="1873185" cy="1873183"/>
            </a:xfrm>
            <a:prstGeom prst="ellipse">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txBox="1"/>
            <p:nvPr/>
          </p:nvSpPr>
          <p:spPr>
            <a:xfrm>
              <a:off x="4986945" y="1524908"/>
              <a:ext cx="1338141" cy="133788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Quattrocento Sans"/>
                  <a:ea typeface="Quattrocento Sans"/>
                  <a:cs typeface="Quattrocento Sans"/>
                  <a:sym typeface="Quattrocento Sans"/>
                </a:rPr>
                <a:t>Launching of Dex</a:t>
              </a:r>
              <a:endParaRPr b="0" i="0" sz="1600" u="none" cap="none" strike="noStrike">
                <a:solidFill>
                  <a:schemeClr val="dk1"/>
                </a:solidFill>
                <a:latin typeface="Quattrocento Sans"/>
                <a:ea typeface="Quattrocento Sans"/>
                <a:cs typeface="Quattrocento Sans"/>
                <a:sym typeface="Quattrocento Sans"/>
              </a:endParaRPr>
            </a:p>
          </p:txBody>
        </p:sp>
        <p:sp>
          <p:nvSpPr>
            <p:cNvPr id="137" name="Google Shape;137;p4"/>
            <p:cNvSpPr/>
            <p:nvPr/>
          </p:nvSpPr>
          <p:spPr>
            <a:xfrm rot="2700000">
              <a:off x="2578833" y="1190452"/>
              <a:ext cx="2006446" cy="2006446"/>
            </a:xfrm>
            <a:prstGeom prst="teardrop">
              <a:avLst>
                <a:gd fmla="val 10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2645997" y="1257260"/>
              <a:ext cx="1873185" cy="1873183"/>
            </a:xfrm>
            <a:prstGeom prst="ellipse">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txBox="1"/>
            <p:nvPr/>
          </p:nvSpPr>
          <p:spPr>
            <a:xfrm>
              <a:off x="2914053" y="1524908"/>
              <a:ext cx="1338141" cy="133788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Quattrocento Sans"/>
                  <a:ea typeface="Quattrocento Sans"/>
                  <a:cs typeface="Quattrocento Sans"/>
                  <a:sym typeface="Quattrocento Sans"/>
                </a:rPr>
                <a:t>CrossChainTransaction network implementation </a:t>
              </a:r>
              <a:endParaRPr b="0" i="0" sz="1600" u="none" cap="none" strike="noStrike">
                <a:solidFill>
                  <a:schemeClr val="dk1"/>
                </a:solidFill>
                <a:latin typeface="Quattrocento Sans"/>
                <a:ea typeface="Quattrocento Sans"/>
                <a:cs typeface="Quattrocento Sans"/>
                <a:sym typeface="Quattrocento Sans"/>
              </a:endParaRPr>
            </a:p>
          </p:txBody>
        </p:sp>
        <p:sp>
          <p:nvSpPr>
            <p:cNvPr id="140" name="Google Shape;140;p4"/>
            <p:cNvSpPr/>
            <p:nvPr/>
          </p:nvSpPr>
          <p:spPr>
            <a:xfrm rot="2700000">
              <a:off x="504873" y="1190452"/>
              <a:ext cx="2006446" cy="2006446"/>
            </a:xfrm>
            <a:prstGeom prst="teardrop">
              <a:avLst>
                <a:gd fmla="val 10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572038" y="1257260"/>
              <a:ext cx="1873185" cy="1873183"/>
            </a:xfrm>
            <a:prstGeom prst="ellipse">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840093" y="1524908"/>
              <a:ext cx="1338141" cy="133788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Quattrocento Sans"/>
                  <a:ea typeface="Quattrocento Sans"/>
                  <a:cs typeface="Quattrocento Sans"/>
                  <a:sym typeface="Quattrocento Sans"/>
                </a:rPr>
                <a:t>CryptoCircle Network Phase 2.0</a:t>
              </a:r>
              <a:endParaRPr b="0" i="0" sz="1600" u="none" cap="none" strike="noStrike">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5"/>
          <p:cNvSpPr txBox="1"/>
          <p:nvPr>
            <p:ph type="title"/>
          </p:nvPr>
        </p:nvSpPr>
        <p:spPr>
          <a:xfrm>
            <a:off x="838200" y="16360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Quattrocento Sans"/>
              <a:buNone/>
            </a:pPr>
            <a:r>
              <a:rPr lang="en-US">
                <a:solidFill>
                  <a:schemeClr val="lt1"/>
                </a:solidFill>
                <a:latin typeface="Quattrocento Sans"/>
                <a:ea typeface="Quattrocento Sans"/>
                <a:cs typeface="Quattrocento Sans"/>
                <a:sym typeface="Quattrocento Sans"/>
              </a:rPr>
              <a:t>Summary</a:t>
            </a:r>
            <a:endParaRPr>
              <a:solidFill>
                <a:schemeClr val="lt1"/>
              </a:solidFill>
              <a:latin typeface="Quattrocento Sans"/>
              <a:ea typeface="Quattrocento Sans"/>
              <a:cs typeface="Quattrocento Sans"/>
              <a:sym typeface="Quattrocento Sans"/>
            </a:endParaRPr>
          </a:p>
        </p:txBody>
      </p:sp>
      <p:grpSp>
        <p:nvGrpSpPr>
          <p:cNvPr id="148" name="Google Shape;148;p5"/>
          <p:cNvGrpSpPr/>
          <p:nvPr/>
        </p:nvGrpSpPr>
        <p:grpSpPr>
          <a:xfrm>
            <a:off x="677328" y="1353115"/>
            <a:ext cx="10837345" cy="5185954"/>
            <a:chOff x="1325" y="0"/>
            <a:chExt cx="10837345" cy="5185954"/>
          </a:xfrm>
        </p:grpSpPr>
        <p:sp>
          <p:nvSpPr>
            <p:cNvPr id="149" name="Google Shape;149;p5"/>
            <p:cNvSpPr/>
            <p:nvPr/>
          </p:nvSpPr>
          <p:spPr>
            <a:xfrm rot="-5400000">
              <a:off x="-871439" y="872763"/>
              <a:ext cx="5185954" cy="3440427"/>
            </a:xfrm>
            <a:prstGeom prst="flowChartManualOperation">
              <a:avLst/>
            </a:prstGeom>
            <a:solidFill>
              <a:srgbClr val="599BD5">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txBox="1"/>
            <p:nvPr/>
          </p:nvSpPr>
          <p:spPr>
            <a:xfrm>
              <a:off x="1325" y="1037190"/>
              <a:ext cx="3440427" cy="3111572"/>
            </a:xfrm>
            <a:prstGeom prst="rect">
              <a:avLst/>
            </a:prstGeom>
            <a:noFill/>
            <a:ln>
              <a:noFill/>
            </a:ln>
          </p:spPr>
          <p:txBody>
            <a:bodyPr anchorCtr="0" anchor="ctr" bIns="0" lIns="101600" spcFirstLastPara="1" rIns="101600" wrap="square" tIns="0">
              <a:noAutofit/>
            </a:bodyPr>
            <a:lstStyle/>
            <a:p>
              <a:pPr indent="0" lvl="0" marL="0" marR="0" rtl="0" algn="l">
                <a:lnSpc>
                  <a:spcPct val="90000"/>
                </a:lnSpc>
                <a:spcBef>
                  <a:spcPts val="0"/>
                </a:spcBef>
                <a:spcAft>
                  <a:spcPts val="0"/>
                </a:spcAft>
                <a:buNone/>
              </a:pPr>
              <a:r>
                <a:rPr b="0" i="0" lang="en-US" sz="1600" u="none" cap="none" strike="noStrike">
                  <a:solidFill>
                    <a:schemeClr val="lt1"/>
                  </a:solidFill>
                  <a:latin typeface="Quattrocento Sans"/>
                  <a:ea typeface="Quattrocento Sans"/>
                  <a:cs typeface="Quattrocento Sans"/>
                  <a:sym typeface="Quattrocento Sans"/>
                </a:rPr>
                <a:t>ChainCircle is set to revolutionize the cryptocurrency exchange industry with its innovative and customer-focused platform, backed by an honest team and the latest in blockchain technology.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l">
                <a:lnSpc>
                  <a:spcPct val="90000"/>
                </a:lnSpc>
                <a:spcBef>
                  <a:spcPts val="560"/>
                </a:spcBef>
                <a:spcAft>
                  <a:spcPts val="0"/>
                </a:spcAft>
                <a:buNone/>
              </a:pPr>
              <a:r>
                <a:rPr b="0" i="0" lang="en-US" sz="1600" u="none" cap="none" strike="noStrike">
                  <a:solidFill>
                    <a:schemeClr val="lt1"/>
                  </a:solidFill>
                  <a:latin typeface="Quattrocento Sans"/>
                  <a:ea typeface="Quattrocento Sans"/>
                  <a:cs typeface="Quattrocento Sans"/>
                  <a:sym typeface="Quattrocento Sans"/>
                </a:rPr>
                <a:t>The Q</a:t>
              </a:r>
              <a:r>
                <a:rPr lang="en-US" sz="1600">
                  <a:solidFill>
                    <a:schemeClr val="lt1"/>
                  </a:solidFill>
                  <a:latin typeface="Quattrocento Sans"/>
                  <a:ea typeface="Quattrocento Sans"/>
                  <a:cs typeface="Quattrocento Sans"/>
                  <a:sym typeface="Quattrocento Sans"/>
                </a:rPr>
                <a:t>1</a:t>
              </a:r>
              <a:r>
                <a:rPr b="0" i="0" lang="en-US" sz="1600" u="none" cap="none" strike="noStrike">
                  <a:solidFill>
                    <a:schemeClr val="lt1"/>
                  </a:solidFill>
                  <a:latin typeface="Quattrocento Sans"/>
                  <a:ea typeface="Quattrocento Sans"/>
                  <a:cs typeface="Quattrocento Sans"/>
                  <a:sym typeface="Quattrocento Sans"/>
                </a:rPr>
                <a:t> 202</a:t>
              </a:r>
              <a:r>
                <a:rPr lang="en-US" sz="1600">
                  <a:solidFill>
                    <a:schemeClr val="lt1"/>
                  </a:solidFill>
                  <a:latin typeface="Quattrocento Sans"/>
                  <a:ea typeface="Quattrocento Sans"/>
                  <a:cs typeface="Quattrocento Sans"/>
                  <a:sym typeface="Quattrocento Sans"/>
                </a:rPr>
                <a:t>5</a:t>
              </a:r>
              <a:r>
                <a:rPr b="0" i="0" lang="en-US" sz="1600" u="none" cap="none" strike="noStrike">
                  <a:solidFill>
                    <a:schemeClr val="lt1"/>
                  </a:solidFill>
                  <a:latin typeface="Quattrocento Sans"/>
                  <a:ea typeface="Quattrocento Sans"/>
                  <a:cs typeface="Quattrocento Sans"/>
                  <a:sym typeface="Quattrocento Sans"/>
                </a:rPr>
                <a:t> roadmap highlights the launch of the testnet, the deployment of the ChainCircle marketplace, and the introduction of CCX on the ChainCircle platform.</a:t>
              </a:r>
              <a:endParaRPr b="0" i="0" sz="1600" u="none" cap="none" strike="noStrike">
                <a:solidFill>
                  <a:schemeClr val="lt1"/>
                </a:solidFill>
                <a:latin typeface="Quattrocento Sans"/>
                <a:ea typeface="Quattrocento Sans"/>
                <a:cs typeface="Quattrocento Sans"/>
                <a:sym typeface="Quattrocento Sans"/>
              </a:endParaRPr>
            </a:p>
          </p:txBody>
        </p:sp>
        <p:sp>
          <p:nvSpPr>
            <p:cNvPr id="151" name="Google Shape;151;p5"/>
            <p:cNvSpPr/>
            <p:nvPr/>
          </p:nvSpPr>
          <p:spPr>
            <a:xfrm rot="-5400000">
              <a:off x="2827020" y="872763"/>
              <a:ext cx="5185954" cy="3440427"/>
            </a:xfrm>
            <a:prstGeom prst="flowChartManualOperation">
              <a:avLst/>
            </a:prstGeom>
            <a:solidFill>
              <a:srgbClr val="599BD5">
                <a:alpha val="6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txBox="1"/>
            <p:nvPr/>
          </p:nvSpPr>
          <p:spPr>
            <a:xfrm>
              <a:off x="3699784" y="1037190"/>
              <a:ext cx="3440427" cy="3111572"/>
            </a:xfrm>
            <a:prstGeom prst="rect">
              <a:avLst/>
            </a:prstGeom>
            <a:noFill/>
            <a:ln>
              <a:noFill/>
            </a:ln>
          </p:spPr>
          <p:txBody>
            <a:bodyPr anchorCtr="0" anchor="ctr" bIns="0" lIns="101600" spcFirstLastPara="1" rIns="101600" wrap="square" tIns="0">
              <a:noAutofit/>
            </a:bodyPr>
            <a:lstStyle/>
            <a:p>
              <a:pPr indent="0" lvl="0" marL="0" marR="0" rtl="0" algn="l">
                <a:lnSpc>
                  <a:spcPct val="90000"/>
                </a:lnSpc>
                <a:spcBef>
                  <a:spcPts val="0"/>
                </a:spcBef>
                <a:spcAft>
                  <a:spcPts val="0"/>
                </a:spcAft>
                <a:buNone/>
              </a:pPr>
              <a:r>
                <a:rPr b="0" i="0" lang="en-US" sz="1600" u="none" cap="none" strike="noStrike">
                  <a:solidFill>
                    <a:schemeClr val="lt1"/>
                  </a:solidFill>
                  <a:latin typeface="Quattrocento Sans"/>
                  <a:ea typeface="Quattrocento Sans"/>
                  <a:cs typeface="Quattrocento Sans"/>
                  <a:sym typeface="Quattrocento Sans"/>
                </a:rPr>
                <a:t>As we progress into Q3 2024, ChainCircle will continue to improve its offerings, with the launch of its decentralized exchange (DEX), the introduction of token staking and farming, and the release of the ChainCircle launchpad.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l">
                <a:lnSpc>
                  <a:spcPct val="90000"/>
                </a:lnSpc>
                <a:spcBef>
                  <a:spcPts val="56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153" name="Google Shape;153;p5"/>
            <p:cNvSpPr/>
            <p:nvPr/>
          </p:nvSpPr>
          <p:spPr>
            <a:xfrm rot="-5400000">
              <a:off x="6525479" y="872763"/>
              <a:ext cx="5185954" cy="3440427"/>
            </a:xfrm>
            <a:prstGeom prst="flowChartManualOperation">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7398243" y="1037190"/>
              <a:ext cx="3440427" cy="3111572"/>
            </a:xfrm>
            <a:prstGeom prst="rect">
              <a:avLst/>
            </a:prstGeom>
            <a:noFill/>
            <a:ln>
              <a:noFill/>
            </a:ln>
          </p:spPr>
          <p:txBody>
            <a:bodyPr anchorCtr="0" anchor="ctr" bIns="0" lIns="95250" spcFirstLastPara="1" rIns="95250" wrap="square" tIns="0">
              <a:noAutofit/>
            </a:bodyPr>
            <a:lstStyle/>
            <a:p>
              <a:pPr indent="0" lvl="0" marL="0" marR="0" rtl="0" algn="l">
                <a:lnSpc>
                  <a:spcPct val="90000"/>
                </a:lnSpc>
                <a:spcBef>
                  <a:spcPts val="0"/>
                </a:spcBef>
                <a:spcAft>
                  <a:spcPts val="0"/>
                </a:spcAft>
                <a:buNone/>
              </a:pPr>
              <a:r>
                <a:rPr b="0" i="0" lang="en-US" sz="1500" u="none" cap="none" strike="noStrike">
                  <a:solidFill>
                    <a:schemeClr val="lt1"/>
                  </a:solidFill>
                  <a:latin typeface="Quattrocento Sans"/>
                  <a:ea typeface="Quattrocento Sans"/>
                  <a:cs typeface="Quattrocento Sans"/>
                  <a:sym typeface="Quattrocento Sans"/>
                </a:rPr>
                <a:t>In the final phase of the roadmap, ChainCircle will focus on network expansion, with the implementation of the CrossChainTransaction network, the distribution of the network, and the release of CrossChainTransaction shares. </a:t>
              </a:r>
              <a:endParaRPr b="0" i="0" sz="1500" u="none" cap="none" strike="noStrike">
                <a:solidFill>
                  <a:schemeClr val="lt1"/>
                </a:solidFill>
                <a:latin typeface="Quattrocento Sans"/>
                <a:ea typeface="Quattrocento Sans"/>
                <a:cs typeface="Quattrocento Sans"/>
                <a:sym typeface="Quattrocento Sans"/>
              </a:endParaRPr>
            </a:p>
            <a:p>
              <a:pPr indent="0" lvl="0" marL="0" marR="0" rtl="0" algn="l">
                <a:lnSpc>
                  <a:spcPct val="90000"/>
                </a:lnSpc>
                <a:spcBef>
                  <a:spcPts val="525"/>
                </a:spcBef>
                <a:spcAft>
                  <a:spcPts val="0"/>
                </a:spcAft>
                <a:buNone/>
              </a:pPr>
              <a:r>
                <a:rPr b="0" i="0" lang="en-US" sz="1500" u="none" cap="none" strike="noStrike">
                  <a:solidFill>
                    <a:schemeClr val="lt1"/>
                  </a:solidFill>
                  <a:latin typeface="Quattrocento Sans"/>
                  <a:ea typeface="Quattrocento Sans"/>
                  <a:cs typeface="Quattrocento Sans"/>
                  <a:sym typeface="Quattrocento Sans"/>
                </a:rPr>
                <a:t>Get ready to experience the future of finance with ChainCircle, a platform that delivers on its promises and prioritizes the needs of its users. </a:t>
              </a:r>
              <a:endParaRPr b="0" i="0" sz="1500" u="none" cap="none" strike="noStrike">
                <a:solidFill>
                  <a:schemeClr val="lt1"/>
                </a:solidFill>
                <a:latin typeface="Quattrocento Sans"/>
                <a:ea typeface="Quattrocento Sans"/>
                <a:cs typeface="Quattrocento Sans"/>
                <a:sym typeface="Quattrocento Sans"/>
              </a:endParaRPr>
            </a:p>
            <a:p>
              <a:pPr indent="0" lvl="0" marL="0" marR="0" rtl="0" algn="l">
                <a:lnSpc>
                  <a:spcPct val="90000"/>
                </a:lnSpc>
                <a:spcBef>
                  <a:spcPts val="525"/>
                </a:spcBef>
                <a:spcAft>
                  <a:spcPts val="0"/>
                </a:spcAft>
                <a:buNone/>
              </a:pPr>
              <a:r>
                <a:rPr b="0" i="0" lang="en-US" sz="1500" u="none" cap="none" strike="noStrike">
                  <a:solidFill>
                    <a:schemeClr val="lt1"/>
                  </a:solidFill>
                  <a:latin typeface="Quattrocento Sans"/>
                  <a:ea typeface="Quattrocento Sans"/>
                  <a:cs typeface="Quattrocento Sans"/>
                  <a:sym typeface="Quattrocento Sans"/>
                </a:rPr>
                <a:t>Join us in this exciting journey towards a more efficient, secure, and accessible financial system.</a:t>
              </a:r>
              <a:endParaRPr b="0" i="0" sz="1500" u="none" cap="none" strike="noStrike">
                <a:solidFill>
                  <a:schemeClr val="lt1"/>
                </a:solidFill>
                <a:latin typeface="Quattrocento Sans"/>
                <a:ea typeface="Quattrocento Sans"/>
                <a:cs typeface="Quattrocento Sans"/>
                <a:sym typeface="Quattrocento Sans"/>
              </a:endParaRPr>
            </a:p>
          </p:txBody>
        </p:sp>
      </p:grpSp>
      <p:pic>
        <p:nvPicPr>
          <p:cNvPr id="155" name="Google Shape;155;p5"/>
          <p:cNvPicPr preferRelativeResize="0"/>
          <p:nvPr/>
        </p:nvPicPr>
        <p:blipFill rotWithShape="1">
          <a:blip r:embed="rId4">
            <a:alphaModFix/>
          </a:blip>
          <a:srcRect b="0" l="0" r="0" t="0"/>
          <a:stretch/>
        </p:blipFill>
        <p:spPr>
          <a:xfrm>
            <a:off x="5181600" y="6311900"/>
            <a:ext cx="1676400" cy="4543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Quattrocento Sans"/>
              <a:buNone/>
            </a:pPr>
            <a:r>
              <a:rPr b="1" lang="en-US">
                <a:solidFill>
                  <a:schemeClr val="lt1"/>
                </a:solidFill>
                <a:latin typeface="Quattrocento Sans"/>
                <a:ea typeface="Quattrocento Sans"/>
                <a:cs typeface="Quattrocento Sans"/>
                <a:sym typeface="Quattrocento Sans"/>
              </a:rPr>
              <a:t>THANK YOU</a:t>
            </a:r>
            <a:endParaRPr b="1">
              <a:solidFill>
                <a:schemeClr val="lt1"/>
              </a:solidFill>
              <a:latin typeface="Quattrocento Sans"/>
              <a:ea typeface="Quattrocento Sans"/>
              <a:cs typeface="Quattrocento Sans"/>
              <a:sym typeface="Quattrocento Sans"/>
            </a:endParaRPr>
          </a:p>
        </p:txBody>
      </p:sp>
      <p:sp>
        <p:nvSpPr>
          <p:cNvPr id="161" name="Google Shape;161;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i="1" lang="en-US">
                <a:solidFill>
                  <a:schemeClr val="lt1"/>
                </a:solidFill>
                <a:latin typeface="Quattrocento Sans"/>
                <a:ea typeface="Quattrocento Sans"/>
                <a:cs typeface="Quattrocento Sans"/>
                <a:sym typeface="Quattrocento Sans"/>
              </a:rPr>
              <a:t>And welcome to ChainCircle!</a:t>
            </a:r>
            <a:endParaRPr/>
          </a:p>
        </p:txBody>
      </p:sp>
      <p:pic>
        <p:nvPicPr>
          <p:cNvPr id="162" name="Google Shape;162;p6"/>
          <p:cNvPicPr preferRelativeResize="0"/>
          <p:nvPr/>
        </p:nvPicPr>
        <p:blipFill rotWithShape="1">
          <a:blip r:embed="rId4">
            <a:alphaModFix/>
          </a:blip>
          <a:srcRect b="0" l="0" r="0" t="0"/>
          <a:stretch/>
        </p:blipFill>
        <p:spPr>
          <a:xfrm>
            <a:off x="5181600" y="6311900"/>
            <a:ext cx="1676400" cy="4543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2024-03-29T07:27:01Z</dcterms:created>
  <dc:creator>Microsoft-Konto</dc:creator>
</cp:coreProperties>
</file>